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1"/>
  </p:notesMasterIdLst>
  <p:sldIdLst>
    <p:sldId id="392" r:id="rId2"/>
    <p:sldId id="413" r:id="rId3"/>
    <p:sldId id="390" r:id="rId4"/>
    <p:sldId id="384" r:id="rId5"/>
    <p:sldId id="411" r:id="rId6"/>
    <p:sldId id="386" r:id="rId7"/>
    <p:sldId id="408" r:id="rId8"/>
    <p:sldId id="388" r:id="rId9"/>
    <p:sldId id="389" r:id="rId10"/>
    <p:sldId id="395" r:id="rId11"/>
    <p:sldId id="407" r:id="rId12"/>
    <p:sldId id="409" r:id="rId13"/>
    <p:sldId id="399" r:id="rId14"/>
    <p:sldId id="379" r:id="rId15"/>
    <p:sldId id="380" r:id="rId16"/>
    <p:sldId id="410" r:id="rId17"/>
    <p:sldId id="414" r:id="rId18"/>
    <p:sldId id="415" r:id="rId19"/>
    <p:sldId id="382" r:id="rId20"/>
  </p:sldIdLst>
  <p:sldSz cx="12192000" cy="6858000"/>
  <p:notesSz cx="6858000" cy="9144000"/>
  <p:embeddedFontLs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D6E43D"/>
    <a:srgbClr val="0075CC"/>
    <a:srgbClr val="FFBDBD"/>
    <a:srgbClr val="ADBC1A"/>
    <a:srgbClr val="10193A"/>
    <a:srgbClr val="9CB5B8"/>
    <a:srgbClr val="0192FF"/>
    <a:srgbClr val="2C5172"/>
    <a:srgbClr val="013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91" autoAdjust="0"/>
    <p:restoredTop sz="94627" autoAdjust="0"/>
  </p:normalViewPr>
  <p:slideViewPr>
    <p:cSldViewPr snapToGrid="0">
      <p:cViewPr varScale="1">
        <p:scale>
          <a:sx n="92" d="100"/>
          <a:sy n="92" d="100"/>
        </p:scale>
        <p:origin x="1375" y="87"/>
      </p:cViewPr>
      <p:guideLst/>
    </p:cSldViewPr>
  </p:slideViewPr>
  <p:outlineViewPr>
    <p:cViewPr>
      <p:scale>
        <a:sx n="33" d="100"/>
        <a:sy n="33" d="100"/>
      </p:scale>
      <p:origin x="0" y="-430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EA1F0-17F3-43DB-9185-0B663E5A6E2E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A6895-5C23-47C6-BB4E-32940C84E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3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#0192FF</a:t>
            </a:r>
          </a:p>
          <a:p>
            <a:r>
              <a:rPr lang="en-US" altLang="ko-KR" dirty="0"/>
              <a:t>#10193A</a:t>
            </a:r>
          </a:p>
          <a:p>
            <a:r>
              <a:rPr lang="en-US" altLang="ko-KR" dirty="0"/>
              <a:t>#D6E43D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7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84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78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57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#0192FF</a:t>
            </a:r>
          </a:p>
          <a:p>
            <a:r>
              <a:rPr lang="en-US" altLang="ko-KR" dirty="0"/>
              <a:t>#10193A</a:t>
            </a:r>
          </a:p>
          <a:p>
            <a:r>
              <a:rPr lang="en-US" altLang="ko-KR" dirty="0"/>
              <a:t>#D6E43D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410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25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625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9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03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91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41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CA6895-5C23-47C6-BB4E-32940C84EB3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994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E1141-E347-2D2F-7241-D7D64F1A8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997EFC-CF8B-26B5-D202-8D239F018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22CDD6-9F38-8DD2-3ED3-24C1748E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EBD0-301B-49D9-BC3A-E38AAD194782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87E70-E9A3-60F7-1A43-7C555998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DE6A1-73F9-C662-34BA-D6122C24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4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48C8C-D600-0822-D1F7-1AEC0C61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E96815-1416-92C7-FCD8-61FE6BAAE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3E78A1-3220-FF33-4790-DD153267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621EE-16B2-48AC-BF18-C9D05961BDA0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16F288-AB0D-5BDF-5876-C41B08818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4520-6748-6F78-ED50-505C4A81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0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CEF32F-DED8-257B-0F52-E29C04CBE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D9DDFDF-2530-5A46-53E8-9C8D1FE62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00DBA8-1162-F999-2787-7DA5B120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2B3D-5BC9-4B52-A575-7B9530CF632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2DB0D-69F2-D8F3-AC42-CF7D57FE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1CDD9A-498E-D3DB-D995-F6022363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51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1EC8B-66D5-D02B-3E04-E0F9ABF0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BAD3E-46FA-B5F6-DD3B-218CD250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3C4FF-7DA2-7766-548B-1BEEF515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C61F-B91B-4CD6-8A69-07BF2F83B18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B9C6B-9EEE-401A-F1BD-D7C5955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E263F-9249-4909-2B78-017F66FA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8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376AE-7D1A-6662-42B4-AE38122B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B0F232-FE38-6694-441E-D3B7231E6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0C3B8-5A2F-096D-79B1-DB94BB79D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44F45-81AB-49DA-B3B7-45C5C669F16A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A59F5-EB37-5BF0-5ABF-572C772C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8608B-E83D-C664-76CF-744BB6B0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65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DF927-FAD3-5538-0AED-C0783BD8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F6EEFF-0386-1F26-213C-4C157E955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A73E7-99FB-7C29-981B-54204C95F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128C8-3B7F-856A-44F2-C5FA9BDB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5339-AE42-4E72-9C7E-90D20A230A55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045C7D-6DA1-A356-F6B1-B2E6A54E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52E37-EF29-6757-56F9-B8CE911D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88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A0E47-6658-4B8F-C684-15D2E406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2D27A-D271-E2C4-C664-760259D81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35B842-250D-2BFB-E8AD-3BDC6A9C0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19F05B-2296-2919-7141-7FDA66A312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A57AC7-5997-3131-7CEF-D5C394699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49256A-F8E8-A6EF-58D5-A6256F03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0FBE7-15E1-4557-A62D-41BDA26BED5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AAF5D-BE10-F503-7490-367F6D902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8A626AE-E1FF-E51D-5C7D-5AB31686F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48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7A1C9-2E98-59DA-E7CC-3E1D9C37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6DB958-D6E0-CD0D-17CE-B1BB731A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A80D3-7352-42FD-92F6-4792AB7E5C1A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2A86C3-BF71-5819-A3B3-F15F174F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E4D2AE-B3DF-99F4-9947-C76EDE14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76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14BC3B-33AD-FBBD-0711-5F8C4F5C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56742-AE76-41E3-898E-F7C1E833AA16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6F6820-3ADB-5216-D118-DC60B12C1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A96CBE-69A3-B058-858D-8940F0FE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04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5EDA-DD89-D5A7-8FBA-EF689CBA9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0FAF9A-76C4-1F63-A56B-9A9CB3B2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11AC9-84FE-8DFD-6E01-29DBF13E3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FCF73F-73F5-D9B7-813F-ADCC9EF7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5D02-62F5-43ED-935E-223C7CB2959E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090551-4C6D-7C63-F3ED-D6D89FA1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058B19-573B-7CA5-E0A9-3A302FCE1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3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84815-4B5F-F2D8-B23E-30040F449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581F90-3537-A823-B4E5-64903F073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C93B2C-6A8A-9B59-3B97-63E53CE2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7A0CD6-CE1B-E287-2979-0EFB74AA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D6EB-884A-4C10-8919-59723CB5630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9473A1-A67D-A3DC-865C-4333FF40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D78943-E69E-C5B5-186D-3A5030A0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8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77A5D7B-6EF8-0F69-A6B3-14A5AD9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A43AB-196D-A473-E3F7-72806E2B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B1B186-C2B2-101F-DC08-8DD052CF8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94DFD-5BA6-4456-8F44-202C5B4EE1B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24C4FB-C796-E2C8-0273-2D46C65A2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13CD2D-F73B-5C3C-09D3-CDE9E0A86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A0307-01EF-4E27-9B78-8264F93FA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62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pat.kipris.or.kr/kpat/biblioa.do?method=biblioFrame" TargetMode="External"/><Relationship Id="rId2" Type="http://schemas.openxmlformats.org/officeDocument/2006/relationships/hyperlink" Target="https://view.asiae.co.kr/article/202305271146023419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ew.asiae.co.kr/article/2023051709041731638" TargetMode="External"/><Relationship Id="rId4" Type="http://schemas.openxmlformats.org/officeDocument/2006/relationships/hyperlink" Target="http://www.sisaon.co.kr/news/articleView.html?idxno=1428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프레스티지고릴라 : 소개합니다: 에어프레미아">
            <a:extLst>
              <a:ext uri="{FF2B5EF4-FFF2-40B4-BE49-F238E27FC236}">
                <a16:creationId xmlns:a16="http://schemas.microsoft.com/office/drawing/2014/main" id="{8A4A7A11-73BF-8F60-1154-23D9E0655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D4909B-9ABC-4A69-20EB-D6955B2795B3}"/>
              </a:ext>
            </a:extLst>
          </p:cNvPr>
          <p:cNvSpPr/>
          <p:nvPr/>
        </p:nvSpPr>
        <p:spPr>
          <a:xfrm rot="20888450">
            <a:off x="7211888" y="3266384"/>
            <a:ext cx="1932279" cy="340306"/>
          </a:xfrm>
          <a:prstGeom prst="roundRect">
            <a:avLst>
              <a:gd name="adj" fmla="val 19913"/>
            </a:avLst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FB190B-BBC7-B408-F502-465AA1CD4692}"/>
              </a:ext>
            </a:extLst>
          </p:cNvPr>
          <p:cNvSpPr/>
          <p:nvPr/>
        </p:nvSpPr>
        <p:spPr>
          <a:xfrm rot="20934896">
            <a:off x="8126969" y="3456250"/>
            <a:ext cx="1036044" cy="63824"/>
          </a:xfrm>
          <a:prstGeom prst="roundRect">
            <a:avLst>
              <a:gd name="adj" fmla="val 19913"/>
            </a:avLst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DB2E96-F726-1DDF-1CCB-6256C7BAE768}"/>
              </a:ext>
            </a:extLst>
          </p:cNvPr>
          <p:cNvSpPr/>
          <p:nvPr/>
        </p:nvSpPr>
        <p:spPr>
          <a:xfrm>
            <a:off x="0" y="-1282"/>
            <a:ext cx="12192000" cy="6858000"/>
          </a:xfrm>
          <a:prstGeom prst="rect">
            <a:avLst/>
          </a:prstGeom>
          <a:solidFill>
            <a:srgbClr val="020E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A3D77F-6419-EBAB-B712-7C70087F101B}"/>
              </a:ext>
            </a:extLst>
          </p:cNvPr>
          <p:cNvGrpSpPr/>
          <p:nvPr/>
        </p:nvGrpSpPr>
        <p:grpSpPr>
          <a:xfrm>
            <a:off x="1074057" y="1248229"/>
            <a:ext cx="3585029" cy="391886"/>
            <a:chOff x="1074057" y="1248229"/>
            <a:chExt cx="3585029" cy="391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8681CB3-D622-CA3D-180E-E1469B8C9132}"/>
                </a:ext>
              </a:extLst>
            </p:cNvPr>
            <p:cNvSpPr/>
            <p:nvPr/>
          </p:nvSpPr>
          <p:spPr>
            <a:xfrm>
              <a:off x="1074057" y="1248229"/>
              <a:ext cx="3585029" cy="39188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0C729C-8F4D-FBFC-CF27-571773C8FB2D}"/>
                </a:ext>
              </a:extLst>
            </p:cNvPr>
            <p:cNvSpPr txBox="1"/>
            <p:nvPr/>
          </p:nvSpPr>
          <p:spPr>
            <a:xfrm>
              <a:off x="1495042" y="1274895"/>
              <a:ext cx="2743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감성서비스 개념모델구축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CE721F-EE11-50BE-66FB-A9D5502B8B9C}"/>
              </a:ext>
            </a:extLst>
          </p:cNvPr>
          <p:cNvSpPr txBox="1"/>
          <p:nvPr/>
        </p:nvSpPr>
        <p:spPr>
          <a:xfrm>
            <a:off x="1004782" y="1908721"/>
            <a:ext cx="7366119" cy="167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정보를 활용한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항공사의 </a:t>
            </a:r>
            <a:r>
              <a:rPr lang="ko-KR" altLang="en-US" sz="3600" dirty="0">
                <a:solidFill>
                  <a:srgbClr val="D6E4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객실승무직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D6E4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지원 서비스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2DA15571-0FBE-3426-A663-9083E297E0D3}"/>
              </a:ext>
            </a:extLst>
          </p:cNvPr>
          <p:cNvSpPr txBox="1">
            <a:spLocks/>
          </p:cNvSpPr>
          <p:nvPr/>
        </p:nvSpPr>
        <p:spPr>
          <a:xfrm>
            <a:off x="1074057" y="4276174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AA2411-65DE-7446-EAB5-E93D26332CDA}"/>
              </a:ext>
            </a:extLst>
          </p:cNvPr>
          <p:cNvCxnSpPr>
            <a:cxnSpLocks/>
          </p:cNvCxnSpPr>
          <p:nvPr/>
        </p:nvCxnSpPr>
        <p:spPr>
          <a:xfrm>
            <a:off x="1059542" y="3851760"/>
            <a:ext cx="725070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263C0F-B6D9-D7C2-0A6C-C8BE74EF80FA}"/>
              </a:ext>
            </a:extLst>
          </p:cNvPr>
          <p:cNvSpPr txBox="1"/>
          <p:nvPr/>
        </p:nvSpPr>
        <p:spPr>
          <a:xfrm>
            <a:off x="1130589" y="4206172"/>
            <a:ext cx="379142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팀명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일취월장 </a:t>
            </a:r>
            <a:endParaRPr lang="en-US" altLang="ko-KR" sz="14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강동엽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구유진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박민영</a:t>
            </a:r>
            <a:endParaRPr lang="en-US" altLang="ko-KR" sz="14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23. 06. 14 (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46CFD27-69A0-D1F7-DDD5-BEECF97C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3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44">
        <p:fade/>
      </p:transition>
    </mc:Choice>
    <mc:Fallback>
      <p:transition spd="med" advTm="584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0075CC"/>
            </a:gs>
            <a:gs pos="38000">
              <a:srgbClr val="8BA6AF"/>
            </a:gs>
            <a:gs pos="17000">
              <a:srgbClr val="0192FF"/>
            </a:gs>
            <a:gs pos="72840">
              <a:srgbClr val="2C5172"/>
            </a:gs>
            <a:gs pos="56000">
              <a:srgbClr val="567993"/>
            </a:gs>
            <a:gs pos="30000">
              <a:srgbClr val="9CB5B8"/>
            </a:gs>
            <a:gs pos="90000">
              <a:srgbClr val="0130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DB2E96-F726-1DDF-1CCB-6256C7BAE7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">
                <a:srgbClr val="80CC9D"/>
              </a:gs>
              <a:gs pos="38000">
                <a:srgbClr val="8BA6AF"/>
              </a:gs>
              <a:gs pos="17000">
                <a:srgbClr val="8FC0AB"/>
              </a:gs>
              <a:gs pos="72840">
                <a:srgbClr val="2C5172"/>
              </a:gs>
              <a:gs pos="56000">
                <a:srgbClr val="567993"/>
              </a:gs>
              <a:gs pos="30000">
                <a:srgbClr val="9CB5B8"/>
              </a:gs>
              <a:gs pos="90000">
                <a:srgbClr val="01306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BEBDC9-6212-906B-A809-8FEF23FBAB95}"/>
              </a:ext>
            </a:extLst>
          </p:cNvPr>
          <p:cNvGrpSpPr/>
          <p:nvPr/>
        </p:nvGrpSpPr>
        <p:grpSpPr>
          <a:xfrm>
            <a:off x="2412942" y="1892985"/>
            <a:ext cx="7366119" cy="1114447"/>
            <a:chOff x="2412942" y="1546784"/>
            <a:chExt cx="7366119" cy="11144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406BAE-D40B-156C-ECA1-542B11986B49}"/>
                </a:ext>
              </a:extLst>
            </p:cNvPr>
            <p:cNvSpPr txBox="1"/>
            <p:nvPr/>
          </p:nvSpPr>
          <p:spPr>
            <a:xfrm>
              <a:off x="2412942" y="2014900"/>
              <a:ext cx="7366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항공사의 객실승무직 업무 지원 서비스</a:t>
              </a:r>
              <a:endPara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EB7C16-13AF-AB56-9BAE-4FE4B79A5B03}"/>
                </a:ext>
              </a:extLst>
            </p:cNvPr>
            <p:cNvSpPr txBox="1"/>
            <p:nvPr/>
          </p:nvSpPr>
          <p:spPr>
            <a:xfrm>
              <a:off x="3048000" y="1546784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감성 정보를 활용한</a:t>
              </a:r>
              <a:endPara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107CE6A-04A3-1D17-5EED-FA19177EE78D}"/>
              </a:ext>
            </a:extLst>
          </p:cNvPr>
          <p:cNvGrpSpPr/>
          <p:nvPr/>
        </p:nvGrpSpPr>
        <p:grpSpPr>
          <a:xfrm>
            <a:off x="2126828" y="3444065"/>
            <a:ext cx="7938343" cy="2214991"/>
            <a:chOff x="2126828" y="3444065"/>
            <a:chExt cx="7938343" cy="2214991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B0684F7-3319-F6C2-5C31-267CAFCC21B4}"/>
                </a:ext>
              </a:extLst>
            </p:cNvPr>
            <p:cNvSpPr/>
            <p:nvPr/>
          </p:nvSpPr>
          <p:spPr>
            <a:xfrm>
              <a:off x="2126828" y="3700180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기능리스트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3A9CB82-E9CC-9EA3-2CE2-870E594DDE35}"/>
                </a:ext>
              </a:extLst>
            </p:cNvPr>
            <p:cNvSpPr/>
            <p:nvPr/>
          </p:nvSpPr>
          <p:spPr>
            <a:xfrm>
              <a:off x="3175702" y="3444065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DE3A2AA-E8BD-A3FC-6396-D5F30E49BB60}"/>
                </a:ext>
              </a:extLst>
            </p:cNvPr>
            <p:cNvSpPr/>
            <p:nvPr/>
          </p:nvSpPr>
          <p:spPr>
            <a:xfrm>
              <a:off x="4836000" y="3700180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Task</a:t>
              </a:r>
              <a:r>
                <a:rPr lang="ko-KR" altLang="en-US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flow</a:t>
              </a:r>
              <a:endParaRPr lang="ko-KR" altLang="en-US" sz="1400" spc="3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3887AAE-5621-F425-53CB-4685CF8FFA03}"/>
                </a:ext>
              </a:extLst>
            </p:cNvPr>
            <p:cNvSpPr/>
            <p:nvPr/>
          </p:nvSpPr>
          <p:spPr>
            <a:xfrm>
              <a:off x="5884874" y="3444065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77836FA9-4376-A957-947C-A0DA10C17DC7}"/>
                </a:ext>
              </a:extLst>
            </p:cNvPr>
            <p:cNvSpPr/>
            <p:nvPr/>
          </p:nvSpPr>
          <p:spPr>
            <a:xfrm>
              <a:off x="7545171" y="3700180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Process design</a:t>
              </a:r>
              <a:endParaRPr lang="ko-KR" altLang="en-US" sz="1400" spc="3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4722B2D-4C11-C349-D83E-D71C4417B649}"/>
                </a:ext>
              </a:extLst>
            </p:cNvPr>
            <p:cNvSpPr/>
            <p:nvPr/>
          </p:nvSpPr>
          <p:spPr>
            <a:xfrm>
              <a:off x="8594045" y="3444065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32FC32E4-A1EA-DABC-05FB-D6737FAC8D6A}"/>
                </a:ext>
              </a:extLst>
            </p:cNvPr>
            <p:cNvSpPr/>
            <p:nvPr/>
          </p:nvSpPr>
          <p:spPr>
            <a:xfrm>
              <a:off x="2126828" y="4903056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Information Architecture</a:t>
              </a:r>
              <a:endParaRPr lang="ko-KR" altLang="en-US" sz="1400" spc="3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395E70D-73D9-FBB5-D160-B78275B10EAB}"/>
                </a:ext>
              </a:extLst>
            </p:cNvPr>
            <p:cNvSpPr/>
            <p:nvPr/>
          </p:nvSpPr>
          <p:spPr>
            <a:xfrm>
              <a:off x="3175702" y="4646941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01FF846-C63C-EDE4-56B1-CF8196EB5D40}"/>
                </a:ext>
              </a:extLst>
            </p:cNvPr>
            <p:cNvSpPr/>
            <p:nvPr/>
          </p:nvSpPr>
          <p:spPr>
            <a:xfrm>
              <a:off x="4836000" y="4903056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Wire frame</a:t>
              </a:r>
              <a:endParaRPr lang="ko-KR" altLang="en-US" sz="1400" spc="3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D64C81E-1737-4D8F-F970-BAE33ACD705B}"/>
                </a:ext>
              </a:extLst>
            </p:cNvPr>
            <p:cNvSpPr/>
            <p:nvPr/>
          </p:nvSpPr>
          <p:spPr>
            <a:xfrm>
              <a:off x="5884874" y="4646941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FA5257E-CD47-4918-8235-C4E4C8370BF7}"/>
                </a:ext>
              </a:extLst>
            </p:cNvPr>
            <p:cNvSpPr/>
            <p:nvPr/>
          </p:nvSpPr>
          <p:spPr>
            <a:xfrm>
              <a:off x="7545171" y="4903056"/>
              <a:ext cx="2520000" cy="75600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pc="3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Work flow</a:t>
              </a:r>
              <a:endParaRPr lang="ko-KR" altLang="en-US" sz="1400" spc="3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27B3820-772D-F70C-DAE8-31BF760811E2}"/>
                </a:ext>
              </a:extLst>
            </p:cNvPr>
            <p:cNvSpPr/>
            <p:nvPr/>
          </p:nvSpPr>
          <p:spPr>
            <a:xfrm>
              <a:off x="8594045" y="4646941"/>
              <a:ext cx="422253" cy="422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13066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</a:t>
              </a:r>
              <a:endParaRPr lang="ko-KR" altLang="en-US" sz="1200" dirty="0">
                <a:solidFill>
                  <a:srgbClr val="0130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BFA79DE5-967D-62A6-EAF3-106682A34EB6}"/>
              </a:ext>
            </a:extLst>
          </p:cNvPr>
          <p:cNvSpPr/>
          <p:nvPr/>
        </p:nvSpPr>
        <p:spPr>
          <a:xfrm>
            <a:off x="5712665" y="897137"/>
            <a:ext cx="766670" cy="7666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 descr="그래픽, 스크린샷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771977C4-D374-8262-B291-1F61C9B47C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060" y="1057532"/>
            <a:ext cx="445880" cy="4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89420"/>
      </p:ext>
    </p:extLst>
  </p:cSld>
  <p:clrMapOvr>
    <a:masterClrMapping/>
  </p:clrMapOvr>
  <p:transition spd="slow" advTm="7461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C65A9-8C55-0D36-B900-F301DC46B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954734-2F5D-7235-0EB6-86931C966075}"/>
              </a:ext>
            </a:extLst>
          </p:cNvPr>
          <p:cNvGrpSpPr/>
          <p:nvPr/>
        </p:nvGrpSpPr>
        <p:grpSpPr>
          <a:xfrm>
            <a:off x="1055440" y="497522"/>
            <a:ext cx="1178827" cy="830997"/>
            <a:chOff x="1184349" y="856911"/>
            <a:chExt cx="1178827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71A736-9325-A8A8-E261-4E813A268466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B63F8D-CCE1-4307-CBA3-F999CE3704EE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B24C46-A11B-D69D-EBD5-7768275AA1FF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2CA041-87BE-5BA6-9B6A-90285556365B}"/>
              </a:ext>
            </a:extLst>
          </p:cNvPr>
          <p:cNvSpPr txBox="1"/>
          <p:nvPr/>
        </p:nvSpPr>
        <p:spPr>
          <a:xfrm>
            <a:off x="2234267" y="651411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리스트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B5C7B06-B6D0-FD80-B731-0731EEDA9BCB}"/>
              </a:ext>
            </a:extLst>
          </p:cNvPr>
          <p:cNvSpPr/>
          <p:nvPr/>
        </p:nvSpPr>
        <p:spPr>
          <a:xfrm>
            <a:off x="5196000" y="1770453"/>
            <a:ext cx="1800000" cy="303826"/>
          </a:xfrm>
          <a:prstGeom prst="roundRect">
            <a:avLst>
              <a:gd name="adj" fmla="val 50000"/>
            </a:avLst>
          </a:prstGeom>
          <a:solidFill>
            <a:srgbClr val="10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E59084-E2A5-D489-E45C-9138A3C89AF0}"/>
              </a:ext>
            </a:extLst>
          </p:cNvPr>
          <p:cNvSpPr txBox="1"/>
          <p:nvPr/>
        </p:nvSpPr>
        <p:spPr>
          <a:xfrm>
            <a:off x="5572461" y="1766502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목적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55FB2-FB85-7E20-C278-F4B4FDA70F33}"/>
              </a:ext>
            </a:extLst>
          </p:cNvPr>
          <p:cNvSpPr txBox="1"/>
          <p:nvPr/>
        </p:nvSpPr>
        <p:spPr>
          <a:xfrm>
            <a:off x="1525577" y="2228212"/>
            <a:ext cx="9136742" cy="61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고객의 표정 데이터를 기반으로 감성을 인식하여 적절한 지원 방법을 제안하는 방식으로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승무원의 업무를 지원함으로써, 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효율을 높이고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 모두의 만족을 높이고자 한다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37E509F-6F13-47DF-19AB-2CA0084B63D7}"/>
              </a:ext>
            </a:extLst>
          </p:cNvPr>
          <p:cNvSpPr/>
          <p:nvPr/>
        </p:nvSpPr>
        <p:spPr>
          <a:xfrm>
            <a:off x="5196000" y="3175139"/>
            <a:ext cx="1800000" cy="303826"/>
          </a:xfrm>
          <a:prstGeom prst="roundRect">
            <a:avLst>
              <a:gd name="adj" fmla="val 50000"/>
            </a:avLst>
          </a:prstGeom>
          <a:solidFill>
            <a:srgbClr val="10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742BEB-A394-B59E-D9C9-4E9232B5B80C}"/>
              </a:ext>
            </a:extLst>
          </p:cNvPr>
          <p:cNvSpPr txBox="1"/>
          <p:nvPr/>
        </p:nvSpPr>
        <p:spPr>
          <a:xfrm>
            <a:off x="5572461" y="317118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기능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E8EF0B-C197-8D79-AF6D-4748DEED3E7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799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373071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619866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2480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34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47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342955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6F5CF15D-0819-6C87-C7DF-FBE2AB92C532}"/>
              </a:ext>
            </a:extLst>
          </p:cNvPr>
          <p:cNvGrpSpPr/>
          <p:nvPr/>
        </p:nvGrpSpPr>
        <p:grpSpPr>
          <a:xfrm>
            <a:off x="1778001" y="3772493"/>
            <a:ext cx="8821949" cy="2131865"/>
            <a:chOff x="1778001" y="3835993"/>
            <a:chExt cx="8821949" cy="213186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5BA2C09-5CE5-D1A5-7041-273323206F36}"/>
                </a:ext>
              </a:extLst>
            </p:cNvPr>
            <p:cNvCxnSpPr/>
            <p:nvPr/>
          </p:nvCxnSpPr>
          <p:spPr>
            <a:xfrm>
              <a:off x="1778001" y="4997322"/>
              <a:ext cx="8648700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8DB6ECE-C97E-51E5-5E44-3019ECD33872}"/>
                </a:ext>
              </a:extLst>
            </p:cNvPr>
            <p:cNvGrpSpPr/>
            <p:nvPr/>
          </p:nvGrpSpPr>
          <p:grpSpPr>
            <a:xfrm>
              <a:off x="1778001" y="3835993"/>
              <a:ext cx="8648700" cy="303826"/>
              <a:chOff x="1778001" y="3835993"/>
              <a:chExt cx="8648700" cy="303826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ADFE89D2-7F3C-9501-7293-B708B071F2EE}"/>
                  </a:ext>
                </a:extLst>
              </p:cNvPr>
              <p:cNvSpPr/>
              <p:nvPr/>
            </p:nvSpPr>
            <p:spPr>
              <a:xfrm>
                <a:off x="1778001" y="3835993"/>
                <a:ext cx="8648700" cy="303826"/>
              </a:xfrm>
              <a:prstGeom prst="roundRect">
                <a:avLst>
                  <a:gd name="adj" fmla="val 50000"/>
                </a:avLst>
              </a:prstGeom>
              <a:solidFill>
                <a:srgbClr val="0075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D126FD-B415-5498-265B-78A2F047D709}"/>
                  </a:ext>
                </a:extLst>
              </p:cNvPr>
              <p:cNvSpPr txBox="1"/>
              <p:nvPr/>
            </p:nvSpPr>
            <p:spPr>
              <a:xfrm>
                <a:off x="1951250" y="3864795"/>
                <a:ext cx="1047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spc="3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기능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6EADE5-F1F9-5817-216F-600A5D40CC8B}"/>
                  </a:ext>
                </a:extLst>
              </p:cNvPr>
              <p:cNvSpPr txBox="1"/>
              <p:nvPr/>
            </p:nvSpPr>
            <p:spPr>
              <a:xfrm>
                <a:off x="3202263" y="3856705"/>
                <a:ext cx="237019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spc="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(1) </a:t>
                </a:r>
                <a:r>
                  <a:rPr lang="ko-KR" altLang="en-US" sz="1100" spc="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인적자원관리 지원 기능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6DB941-61B7-FB29-4121-6D87864FA5A2}"/>
                  </a:ext>
                </a:extLst>
              </p:cNvPr>
              <p:cNvSpPr txBox="1"/>
              <p:nvPr/>
            </p:nvSpPr>
            <p:spPr>
              <a:xfrm>
                <a:off x="6581332" y="3856705"/>
                <a:ext cx="273591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100" spc="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(2) </a:t>
                </a:r>
                <a:r>
                  <a:rPr lang="ko-KR" altLang="en-US" sz="1100" spc="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객실 승무원 업무 지원 기능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201A2D-7404-EA3C-64F6-6B6A455BC240}"/>
                </a:ext>
              </a:extLst>
            </p:cNvPr>
            <p:cNvGrpSpPr/>
            <p:nvPr/>
          </p:nvGrpSpPr>
          <p:grpSpPr>
            <a:xfrm>
              <a:off x="1951250" y="4229903"/>
              <a:ext cx="7349530" cy="575735"/>
              <a:chOff x="1951250" y="4218854"/>
              <a:chExt cx="7349530" cy="57573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6548594-485B-D61A-5B67-FF04800D49B6}"/>
                  </a:ext>
                </a:extLst>
              </p:cNvPr>
              <p:cNvSpPr txBox="1"/>
              <p:nvPr/>
            </p:nvSpPr>
            <p:spPr>
              <a:xfrm>
                <a:off x="1951250" y="4284799"/>
                <a:ext cx="1047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spc="3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내용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A3C149-A73F-0F27-9A78-9669DC97D53F}"/>
                  </a:ext>
                </a:extLst>
              </p:cNvPr>
              <p:cNvSpPr txBox="1"/>
              <p:nvPr/>
            </p:nvSpPr>
            <p:spPr>
              <a:xfrm>
                <a:off x="3581401" y="4218854"/>
                <a:ext cx="2370198" cy="575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출퇴근 시의 직원 표정을 인식하여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승무원 컨디션 향상 방법 제안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BDEBC8-C9BD-93EE-944F-B6F06D798D9F}"/>
                  </a:ext>
                </a:extLst>
              </p:cNvPr>
              <p:cNvSpPr txBox="1"/>
              <p:nvPr/>
            </p:nvSpPr>
            <p:spPr>
              <a:xfrm>
                <a:off x="6930582" y="4218854"/>
                <a:ext cx="2370198" cy="575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기내 탑승 고객의 표정을 인식하여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승무원의 적절한 대응 방법 제안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4D5568B-B80E-674C-501A-67243D331F45}"/>
                </a:ext>
              </a:extLst>
            </p:cNvPr>
            <p:cNvGrpSpPr/>
            <p:nvPr/>
          </p:nvGrpSpPr>
          <p:grpSpPr>
            <a:xfrm>
              <a:off x="1951250" y="5138207"/>
              <a:ext cx="8648700" cy="829651"/>
              <a:chOff x="1951250" y="5138207"/>
              <a:chExt cx="8648700" cy="82965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AC45E0-DC4A-165E-AADD-8DCB398215E3}"/>
                  </a:ext>
                </a:extLst>
              </p:cNvPr>
              <p:cNvSpPr txBox="1"/>
              <p:nvPr/>
            </p:nvSpPr>
            <p:spPr>
              <a:xfrm>
                <a:off x="1951250" y="5199582"/>
                <a:ext cx="1047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0" i="0" spc="30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기대효과</a:t>
                </a:r>
                <a:endParaRPr lang="ko-KR" altLang="en-US" sz="1100" spc="3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6DB409-F4DB-09C3-9A2D-BBD13FCE6DB8}"/>
                  </a:ext>
                </a:extLst>
              </p:cNvPr>
              <p:cNvSpPr txBox="1"/>
              <p:nvPr/>
            </p:nvSpPr>
            <p:spPr>
              <a:xfrm>
                <a:off x="3581400" y="5138207"/>
                <a:ext cx="2893737" cy="82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객실 승무원의 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긍정적인 감성 증폭 및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부정적인 감정 약화로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서비스 품질 향상 가능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C204DA-191E-E7EA-E09B-948AF11F29FB}"/>
                  </a:ext>
                </a:extLst>
              </p:cNvPr>
              <p:cNvSpPr txBox="1"/>
              <p:nvPr/>
            </p:nvSpPr>
            <p:spPr>
              <a:xfrm>
                <a:off x="6930581" y="5138207"/>
                <a:ext cx="3669369" cy="829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고객도 인지하지 못하고 있었던 니즈를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선제적으로 파악 및 대응함으로써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고객 만족 증대 및 기내에서 발생가능한 돌발 상황 감소 가능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8290266"/>
      </p:ext>
    </p:extLst>
  </p:cSld>
  <p:clrMapOvr>
    <a:masterClrMapping/>
  </p:clrMapOvr>
  <p:transition spd="slow" advTm="15738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D5874-C00B-4C22-EFAC-138622DF3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D4CA59-5A00-C702-3C80-4A3CD851DBC0}"/>
              </a:ext>
            </a:extLst>
          </p:cNvPr>
          <p:cNvGrpSpPr/>
          <p:nvPr/>
        </p:nvGrpSpPr>
        <p:grpSpPr>
          <a:xfrm>
            <a:off x="1055440" y="497522"/>
            <a:ext cx="1178826" cy="830997"/>
            <a:chOff x="1184349" y="856911"/>
            <a:chExt cx="1178826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5EB925-CDCE-8D53-BE65-1724B6098031}"/>
                </a:ext>
              </a:extLst>
            </p:cNvPr>
            <p:cNvSpPr txBox="1"/>
            <p:nvPr/>
          </p:nvSpPr>
          <p:spPr>
            <a:xfrm>
              <a:off x="1415480" y="856911"/>
              <a:ext cx="947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B854B3-9983-8EB2-3C04-F8054FF2205C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ABF0C70-8BD0-B23C-49FA-F14C1E73C4DC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C61C98-4456-DBFB-CA20-1B6CA78FB883}"/>
              </a:ext>
            </a:extLst>
          </p:cNvPr>
          <p:cNvSpPr txBox="1"/>
          <p:nvPr/>
        </p:nvSpPr>
        <p:spPr>
          <a:xfrm>
            <a:off x="2234267" y="651411"/>
            <a:ext cx="355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flow (</a:t>
            </a:r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행동 분석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34840B-A318-8584-71C7-249FA3428F89}"/>
              </a:ext>
            </a:extLst>
          </p:cNvPr>
          <p:cNvGrpSpPr/>
          <p:nvPr/>
        </p:nvGrpSpPr>
        <p:grpSpPr>
          <a:xfrm>
            <a:off x="1286571" y="1769564"/>
            <a:ext cx="4253160" cy="4495798"/>
            <a:chOff x="1055441" y="1769564"/>
            <a:chExt cx="4253160" cy="449579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F9C2080-355A-FA64-7124-C71C2CB6E52D}"/>
                </a:ext>
              </a:extLst>
            </p:cNvPr>
            <p:cNvSpPr/>
            <p:nvPr/>
          </p:nvSpPr>
          <p:spPr>
            <a:xfrm>
              <a:off x="1055441" y="1769564"/>
              <a:ext cx="4253160" cy="449579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9E663F5-2FEE-ECC0-BEE6-8C8F17C03795}"/>
                </a:ext>
              </a:extLst>
            </p:cNvPr>
            <p:cNvGrpSpPr/>
            <p:nvPr/>
          </p:nvGrpSpPr>
          <p:grpSpPr>
            <a:xfrm>
              <a:off x="1223071" y="2422058"/>
              <a:ext cx="3985748" cy="3190810"/>
              <a:chOff x="1223071" y="2433603"/>
              <a:chExt cx="3985748" cy="3190810"/>
            </a:xfrm>
          </p:grpSpPr>
          <p:pic>
            <p:nvPicPr>
              <p:cNvPr id="9" name="그림 8" descr="클립아트, 만화 영화, 일러스트레이션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192DEF79-6B2B-6188-64DB-A1A98F332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3737" y="2433603"/>
                <a:ext cx="1512000" cy="1512000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581111C-2C75-D6FD-E466-11C41677ECF9}"/>
                  </a:ext>
                </a:extLst>
              </p:cNvPr>
              <p:cNvSpPr/>
              <p:nvPr/>
            </p:nvSpPr>
            <p:spPr>
              <a:xfrm>
                <a:off x="2276145" y="4017463"/>
                <a:ext cx="1879600" cy="328934"/>
              </a:xfrm>
              <a:prstGeom prst="roundRect">
                <a:avLst>
                  <a:gd name="adj" fmla="val 5000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spc="300" dirty="0">
                    <a:solidFill>
                      <a:srgbClr val="10193A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객실승무원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AAAFD8-9638-2F5E-0552-83D92C53B718}"/>
                  </a:ext>
                </a:extLst>
              </p:cNvPr>
              <p:cNvSpPr txBox="1"/>
              <p:nvPr/>
            </p:nvSpPr>
            <p:spPr>
              <a:xfrm>
                <a:off x="1223071" y="4540847"/>
                <a:ext cx="3985748" cy="1083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승객이 안전하고 쾌적하게 여행하도록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기내에서 각종 서비스를 제공하는 업무</a:t>
                </a: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승객의 안전과 편의를 책임지고 관리하는 사람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*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AF54A9-AF39-1E84-733C-FB43C66FC0BD}"/>
              </a:ext>
            </a:extLst>
          </p:cNvPr>
          <p:cNvSpPr txBox="1"/>
          <p:nvPr/>
        </p:nvSpPr>
        <p:spPr>
          <a:xfrm>
            <a:off x="6269697" y="1825228"/>
            <a:ext cx="4862760" cy="438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1-1. </a:t>
            </a: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출근 기록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스케줄 확인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비행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3-1.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 장소 이동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3-2.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비행 준비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3-2-1.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컨디션 확인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3-2-2.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 장비 확인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3-3.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탑승객 응대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3-3-1.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좌석 안내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3-3-2.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비상상황 시 조치 안내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3-4.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비행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3-4-1. </a:t>
            </a: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지원 서비스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요청사항 응대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기내식 제공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면세품 판매 등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3-4-2. </a:t>
            </a: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안전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관리 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상시 확인</a:t>
            </a:r>
            <a:r>
              <a: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3-5.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착륙 준비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4-1.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퇴근 기록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573D68-CAF6-3AF5-A22B-0CF978778194}"/>
              </a:ext>
            </a:extLst>
          </p:cNvPr>
          <p:cNvSpPr/>
          <p:nvPr/>
        </p:nvSpPr>
        <p:spPr>
          <a:xfrm>
            <a:off x="6151458" y="1969446"/>
            <a:ext cx="108000" cy="108000"/>
          </a:xfrm>
          <a:prstGeom prst="ellipse">
            <a:avLst/>
          </a:prstGeom>
          <a:solidFill>
            <a:srgbClr val="D6E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D39F168-B2B0-9CD1-23DE-B1EF42137BAB}"/>
              </a:ext>
            </a:extLst>
          </p:cNvPr>
          <p:cNvSpPr/>
          <p:nvPr/>
        </p:nvSpPr>
        <p:spPr>
          <a:xfrm>
            <a:off x="6151458" y="2460262"/>
            <a:ext cx="108000" cy="108000"/>
          </a:xfrm>
          <a:prstGeom prst="ellipse">
            <a:avLst/>
          </a:prstGeom>
          <a:solidFill>
            <a:srgbClr val="D6E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F9B4153-67D0-FBCE-3758-BB6F5FA290C6}"/>
              </a:ext>
            </a:extLst>
          </p:cNvPr>
          <p:cNvSpPr/>
          <p:nvPr/>
        </p:nvSpPr>
        <p:spPr>
          <a:xfrm>
            <a:off x="6151458" y="2710301"/>
            <a:ext cx="108000" cy="108000"/>
          </a:xfrm>
          <a:prstGeom prst="ellipse">
            <a:avLst/>
          </a:prstGeom>
          <a:solidFill>
            <a:srgbClr val="D6E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60F7940-C09F-48C5-3949-59B99FE2BFC7}"/>
              </a:ext>
            </a:extLst>
          </p:cNvPr>
          <p:cNvSpPr/>
          <p:nvPr/>
        </p:nvSpPr>
        <p:spPr>
          <a:xfrm>
            <a:off x="6151458" y="5729726"/>
            <a:ext cx="108000" cy="108000"/>
          </a:xfrm>
          <a:prstGeom prst="ellipse">
            <a:avLst/>
          </a:prstGeom>
          <a:solidFill>
            <a:srgbClr val="D6E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3364"/>
      </p:ext>
    </p:extLst>
  </p:cSld>
  <p:clrMapOvr>
    <a:masterClrMapping/>
  </p:clrMapOvr>
  <p:transition spd="slow" advTm="1807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00194-6C3F-5DFF-37A9-C06DF802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4A8A6E-2C79-5854-709D-898995388AC9}"/>
              </a:ext>
            </a:extLst>
          </p:cNvPr>
          <p:cNvGrpSpPr/>
          <p:nvPr/>
        </p:nvGrpSpPr>
        <p:grpSpPr>
          <a:xfrm>
            <a:off x="1055440" y="497522"/>
            <a:ext cx="1178826" cy="830997"/>
            <a:chOff x="1184349" y="856911"/>
            <a:chExt cx="1178826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AEA699-C58C-B228-1F62-A8B4A2C79457}"/>
                </a:ext>
              </a:extLst>
            </p:cNvPr>
            <p:cNvSpPr txBox="1"/>
            <p:nvPr/>
          </p:nvSpPr>
          <p:spPr>
            <a:xfrm>
              <a:off x="1415480" y="856911"/>
              <a:ext cx="947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A73EA0-0049-C67F-24C3-74D56C69777A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F4B318E-E322-A6AE-957F-A5AF6756286C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2C0F33-9BEA-B536-1FA7-3BA8CE5DB624}"/>
              </a:ext>
            </a:extLst>
          </p:cNvPr>
          <p:cNvSpPr txBox="1"/>
          <p:nvPr/>
        </p:nvSpPr>
        <p:spPr>
          <a:xfrm>
            <a:off x="2234267" y="651411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계층적 작업분석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9A2E992-FFA7-3B9A-B75E-630E3962E3F5}"/>
              </a:ext>
            </a:extLst>
          </p:cNvPr>
          <p:cNvGrpSpPr/>
          <p:nvPr/>
        </p:nvGrpSpPr>
        <p:grpSpPr>
          <a:xfrm>
            <a:off x="4824431" y="1655700"/>
            <a:ext cx="2574983" cy="307777"/>
            <a:chOff x="4824431" y="1655700"/>
            <a:chExt cx="2574983" cy="307777"/>
          </a:xfrm>
        </p:grpSpPr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61F445F5-E4B1-F328-E785-D929F2254BE2}"/>
                </a:ext>
              </a:extLst>
            </p:cNvPr>
            <p:cNvSpPr/>
            <p:nvPr/>
          </p:nvSpPr>
          <p:spPr>
            <a:xfrm>
              <a:off x="4824431" y="1657675"/>
              <a:ext cx="2574983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47246BC-450B-C6FA-A070-B8A75FA29399}"/>
                </a:ext>
              </a:extLst>
            </p:cNvPr>
            <p:cNvSpPr txBox="1"/>
            <p:nvPr/>
          </p:nvSpPr>
          <p:spPr>
            <a:xfrm>
              <a:off x="5030537" y="1655700"/>
              <a:ext cx="216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객실 승무원 기본 행동 분석</a:t>
              </a:r>
            </a:p>
          </p:txBody>
        </p:sp>
      </p:grpSp>
      <p:pic>
        <p:nvPicPr>
          <p:cNvPr id="5" name="그림 4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3DBBCA2A-65F3-CC62-952D-A6CE9A53C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2159516"/>
            <a:ext cx="10077017" cy="41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7321"/>
      </p:ext>
    </p:extLst>
  </p:cSld>
  <p:clrMapOvr>
    <a:masterClrMapping/>
  </p:clrMapOvr>
  <p:transition spd="slow" advTm="4283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A2277E-9D33-5549-45CE-72CD3722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E8E0848-7B0F-D5CE-FA23-E41FC7BA8FA0}"/>
              </a:ext>
            </a:extLst>
          </p:cNvPr>
          <p:cNvGrpSpPr/>
          <p:nvPr/>
        </p:nvGrpSpPr>
        <p:grpSpPr>
          <a:xfrm>
            <a:off x="1055440" y="497522"/>
            <a:ext cx="1178827" cy="830997"/>
            <a:chOff x="1184349" y="856911"/>
            <a:chExt cx="1178827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504104-FC1E-AD0D-080A-FCC28CF8BE9C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34461D-62F7-FC71-9B36-6EC80648746A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B69F8F-9A64-2165-F0F9-6ABCC6E2FCF4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F010C6-CE8D-3B28-320C-BBD87EABFE5A}"/>
              </a:ext>
            </a:extLst>
          </p:cNvPr>
          <p:cNvSpPr txBox="1"/>
          <p:nvPr/>
        </p:nvSpPr>
        <p:spPr>
          <a:xfrm>
            <a:off x="2234267" y="651411"/>
            <a:ext cx="2798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Process design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E06AFB-97DC-6A07-33B1-387AFED66675}"/>
              </a:ext>
            </a:extLst>
          </p:cNvPr>
          <p:cNvGrpSpPr/>
          <p:nvPr/>
        </p:nvGrpSpPr>
        <p:grpSpPr>
          <a:xfrm>
            <a:off x="1055440" y="1605517"/>
            <a:ext cx="10077017" cy="4754880"/>
            <a:chOff x="1055440" y="1605517"/>
            <a:chExt cx="10077017" cy="4754880"/>
          </a:xfrm>
        </p:grpSpPr>
        <p:pic>
          <p:nvPicPr>
            <p:cNvPr id="7" name="그림 6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8E47DC25-536B-56CC-E93C-4F9D0736A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40" y="1605517"/>
              <a:ext cx="10077017" cy="475488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7E7372-A58A-CF84-96E9-D54361ECBD75}"/>
                </a:ext>
              </a:extLst>
            </p:cNvPr>
            <p:cNvSpPr/>
            <p:nvPr/>
          </p:nvSpPr>
          <p:spPr>
            <a:xfrm>
              <a:off x="5010378" y="3313841"/>
              <a:ext cx="576000" cy="264297"/>
            </a:xfrm>
            <a:prstGeom prst="rect">
              <a:avLst/>
            </a:prstGeom>
            <a:solidFill>
              <a:srgbClr val="D6E4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1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34A549-DEF8-19AA-0CD4-9065B0F1C50B}"/>
                </a:ext>
              </a:extLst>
            </p:cNvPr>
            <p:cNvSpPr/>
            <p:nvPr/>
          </p:nvSpPr>
          <p:spPr>
            <a:xfrm>
              <a:off x="8243419" y="3773380"/>
              <a:ext cx="576000" cy="264297"/>
            </a:xfrm>
            <a:prstGeom prst="rect">
              <a:avLst/>
            </a:prstGeom>
            <a:solidFill>
              <a:srgbClr val="D6E4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2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191963-09BE-B651-C205-0157D035827D}"/>
              </a:ext>
            </a:extLst>
          </p:cNvPr>
          <p:cNvSpPr/>
          <p:nvPr/>
        </p:nvSpPr>
        <p:spPr>
          <a:xfrm>
            <a:off x="7993930" y="5485033"/>
            <a:ext cx="1753385" cy="87131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BF2C03-5DDF-07EC-00C9-9FF6E15C7FEF}"/>
              </a:ext>
            </a:extLst>
          </p:cNvPr>
          <p:cNvSpPr/>
          <p:nvPr/>
        </p:nvSpPr>
        <p:spPr>
          <a:xfrm>
            <a:off x="8036994" y="4688296"/>
            <a:ext cx="1084082" cy="87131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C177C3-E4AC-9C75-9388-9FA4E75BB8B8}"/>
              </a:ext>
            </a:extLst>
          </p:cNvPr>
          <p:cNvSpPr/>
          <p:nvPr/>
        </p:nvSpPr>
        <p:spPr>
          <a:xfrm>
            <a:off x="8004413" y="3455900"/>
            <a:ext cx="219436" cy="130013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496273"/>
      </p:ext>
    </p:extLst>
  </p:cSld>
  <p:clrMapOvr>
    <a:masterClrMapping/>
  </p:clrMapOvr>
  <p:transition spd="slow" advTm="5688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3A147E-EF68-E2FA-23B5-CEA18935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AE2640-CD5C-6F30-5E44-C231E21DB4AB}"/>
              </a:ext>
            </a:extLst>
          </p:cNvPr>
          <p:cNvGrpSpPr/>
          <p:nvPr/>
        </p:nvGrpSpPr>
        <p:grpSpPr>
          <a:xfrm>
            <a:off x="1055440" y="497522"/>
            <a:ext cx="1178827" cy="830997"/>
            <a:chOff x="1184349" y="856911"/>
            <a:chExt cx="1178827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517264-0DD3-E072-B426-DA8E7643890F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412122-AEDC-F95E-5402-2FD5CB3D5877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F9B87EB-6A9B-975B-EDFE-3467BF47B6CC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30C908-3724-71C2-FE9A-D9C5FA7C5CF2}"/>
              </a:ext>
            </a:extLst>
          </p:cNvPr>
          <p:cNvSpPr txBox="1"/>
          <p:nvPr/>
        </p:nvSpPr>
        <p:spPr>
          <a:xfrm>
            <a:off x="2234267" y="651411"/>
            <a:ext cx="454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 Architecture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CF450-1679-53A5-F80F-E5A7AE0E1769}"/>
              </a:ext>
            </a:extLst>
          </p:cNvPr>
          <p:cNvGrpSpPr/>
          <p:nvPr/>
        </p:nvGrpSpPr>
        <p:grpSpPr>
          <a:xfrm>
            <a:off x="1055440" y="1605517"/>
            <a:ext cx="10077017" cy="4754880"/>
            <a:chOff x="1055440" y="1605517"/>
            <a:chExt cx="10077017" cy="4754880"/>
          </a:xfrm>
        </p:grpSpPr>
        <p:pic>
          <p:nvPicPr>
            <p:cNvPr id="3" name="그림 2" descr="텍스트, 스크린샷, 도표, 폰트이(가) 표시된 사진&#10;&#10;자동 생성된 설명">
              <a:extLst>
                <a:ext uri="{FF2B5EF4-FFF2-40B4-BE49-F238E27FC236}">
                  <a16:creationId xmlns:a16="http://schemas.microsoft.com/office/drawing/2014/main" id="{E5D909BF-FDEE-6313-5A2A-BCD10E9AA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40" y="1605517"/>
              <a:ext cx="10077017" cy="47548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76FBB13-52AA-78A2-64F3-0066D0CC6680}"/>
                </a:ext>
              </a:extLst>
            </p:cNvPr>
            <p:cNvSpPr/>
            <p:nvPr/>
          </p:nvSpPr>
          <p:spPr>
            <a:xfrm>
              <a:off x="5010378" y="3313841"/>
              <a:ext cx="576000" cy="264297"/>
            </a:xfrm>
            <a:prstGeom prst="rect">
              <a:avLst/>
            </a:prstGeom>
            <a:solidFill>
              <a:srgbClr val="D6E4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1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361382-524F-F7DB-03D8-3C8F68EEDFCC}"/>
                </a:ext>
              </a:extLst>
            </p:cNvPr>
            <p:cNvSpPr/>
            <p:nvPr/>
          </p:nvSpPr>
          <p:spPr>
            <a:xfrm>
              <a:off x="8243419" y="3773380"/>
              <a:ext cx="576000" cy="264297"/>
            </a:xfrm>
            <a:prstGeom prst="rect">
              <a:avLst/>
            </a:prstGeom>
            <a:solidFill>
              <a:srgbClr val="D6E4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기능</a:t>
              </a:r>
              <a:r>
                <a:rPr lang="en-US" altLang="ko-KR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2</a:t>
              </a:r>
              <a:endPara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9C8C8A5-E887-27CE-BFCE-33E8ADB450D1}"/>
              </a:ext>
            </a:extLst>
          </p:cNvPr>
          <p:cNvSpPr txBox="1"/>
          <p:nvPr/>
        </p:nvSpPr>
        <p:spPr>
          <a:xfrm>
            <a:off x="4361262" y="2052165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직원 정보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사번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5A341-07F9-EDC3-0FDD-89D605C6FC49}"/>
              </a:ext>
            </a:extLst>
          </p:cNvPr>
          <p:cNvSpPr txBox="1"/>
          <p:nvPr/>
        </p:nvSpPr>
        <p:spPr>
          <a:xfrm>
            <a:off x="4260225" y="3629855"/>
            <a:ext cx="1410963" cy="1083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직원 표정 인식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 결과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 결과물 표시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④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정보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24540-B1E2-BC44-926E-EEE18D2F27DF}"/>
              </a:ext>
            </a:extLst>
          </p:cNvPr>
          <p:cNvSpPr txBox="1"/>
          <p:nvPr/>
        </p:nvSpPr>
        <p:spPr>
          <a:xfrm>
            <a:off x="8116282" y="1605517"/>
            <a:ext cx="1632178" cy="1337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① 탑승객 표정 인식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②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검출 결과 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③ 결과물 표시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④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서비스 매뉴얼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⑤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감정</a:t>
            </a:r>
            <a:r>
              <a:rPr lang="en-US" altLang="ko-KR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매뉴얼 매칭 정보</a:t>
            </a:r>
            <a:endParaRPr lang="en-US" altLang="ko-KR" sz="11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52C498-9538-BAF2-E7B2-F7FC814638C1}"/>
              </a:ext>
            </a:extLst>
          </p:cNvPr>
          <p:cNvSpPr/>
          <p:nvPr/>
        </p:nvSpPr>
        <p:spPr>
          <a:xfrm>
            <a:off x="7989378" y="5455180"/>
            <a:ext cx="1861204" cy="87131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B10369-34FD-BD0E-41D2-B07B38F641F9}"/>
              </a:ext>
            </a:extLst>
          </p:cNvPr>
          <p:cNvSpPr/>
          <p:nvPr/>
        </p:nvSpPr>
        <p:spPr>
          <a:xfrm>
            <a:off x="7983632" y="3455899"/>
            <a:ext cx="239006" cy="209284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284D61-BDC0-2308-C318-F07D21CE7786}"/>
              </a:ext>
            </a:extLst>
          </p:cNvPr>
          <p:cNvSpPr/>
          <p:nvPr/>
        </p:nvSpPr>
        <p:spPr>
          <a:xfrm>
            <a:off x="8823672" y="4685713"/>
            <a:ext cx="239006" cy="157654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739461"/>
      </p:ext>
    </p:extLst>
  </p:cSld>
  <p:clrMapOvr>
    <a:masterClrMapping/>
  </p:clrMapOvr>
  <p:transition spd="slow" advTm="3095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474174-0827-E460-91D4-3AC898B0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276482-5B57-005D-73B8-7467F06AA996}"/>
              </a:ext>
            </a:extLst>
          </p:cNvPr>
          <p:cNvGrpSpPr/>
          <p:nvPr/>
        </p:nvGrpSpPr>
        <p:grpSpPr>
          <a:xfrm>
            <a:off x="1055440" y="497522"/>
            <a:ext cx="1178827" cy="830997"/>
            <a:chOff x="1184349" y="856911"/>
            <a:chExt cx="1178827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D93274-52A8-62D8-1F42-72C0486C4F4E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55E08-6F7D-961B-4EA8-738EDB377F90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034EFD3-F8B1-D363-E24A-C7A5FFC563AA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6D7B83-4CD8-8DE0-78C8-15703FFD385E}"/>
              </a:ext>
            </a:extLst>
          </p:cNvPr>
          <p:cNvSpPr txBox="1"/>
          <p:nvPr/>
        </p:nvSpPr>
        <p:spPr>
          <a:xfrm>
            <a:off x="2234267" y="651411"/>
            <a:ext cx="2144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Wire frame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" name="그림 1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EAA08C48-A3D9-7636-DE67-A44A9E44E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82407"/>
            <a:ext cx="10077017" cy="487393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30A6AA-9741-ED03-80E9-A99BC7936C64}"/>
              </a:ext>
            </a:extLst>
          </p:cNvPr>
          <p:cNvSpPr/>
          <p:nvPr/>
        </p:nvSpPr>
        <p:spPr>
          <a:xfrm>
            <a:off x="5866273" y="3861974"/>
            <a:ext cx="529765" cy="243082"/>
          </a:xfrm>
          <a:prstGeom prst="rect">
            <a:avLst/>
          </a:prstGeom>
          <a:solidFill>
            <a:srgbClr val="D6E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BAB5F6-3B75-288D-0548-294FA6CE568B}"/>
              </a:ext>
            </a:extLst>
          </p:cNvPr>
          <p:cNvSpPr/>
          <p:nvPr/>
        </p:nvSpPr>
        <p:spPr>
          <a:xfrm>
            <a:off x="8664242" y="4105056"/>
            <a:ext cx="529765" cy="243082"/>
          </a:xfrm>
          <a:prstGeom prst="rect">
            <a:avLst/>
          </a:prstGeom>
          <a:solidFill>
            <a:srgbClr val="D6E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4D7155-2834-3B0E-DDA0-4FB4FFD084EB}"/>
              </a:ext>
            </a:extLst>
          </p:cNvPr>
          <p:cNvSpPr/>
          <p:nvPr/>
        </p:nvSpPr>
        <p:spPr>
          <a:xfrm>
            <a:off x="8442898" y="5391814"/>
            <a:ext cx="1587793" cy="9645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78CDEE-01CA-288A-E91F-BBF0FD303AC8}"/>
              </a:ext>
            </a:extLst>
          </p:cNvPr>
          <p:cNvSpPr/>
          <p:nvPr/>
        </p:nvSpPr>
        <p:spPr>
          <a:xfrm>
            <a:off x="8442898" y="3289645"/>
            <a:ext cx="174045" cy="209284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AA9FB96-6414-E731-5599-A5817CD7A368}"/>
              </a:ext>
            </a:extLst>
          </p:cNvPr>
          <p:cNvSpPr/>
          <p:nvPr/>
        </p:nvSpPr>
        <p:spPr>
          <a:xfrm>
            <a:off x="9194007" y="4799161"/>
            <a:ext cx="174045" cy="157183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233800"/>
      </p:ext>
    </p:extLst>
  </p:cSld>
  <p:clrMapOvr>
    <a:masterClrMapping/>
  </p:clrMapOvr>
  <p:transition spd="slow" advTm="4994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08A770-62E5-2668-CF4C-FBF10C7D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73E899-D940-E7D7-3694-26DCA4A97F11}"/>
              </a:ext>
            </a:extLst>
          </p:cNvPr>
          <p:cNvGrpSpPr/>
          <p:nvPr/>
        </p:nvGrpSpPr>
        <p:grpSpPr>
          <a:xfrm>
            <a:off x="1055440" y="497522"/>
            <a:ext cx="1178827" cy="830997"/>
            <a:chOff x="1184349" y="856911"/>
            <a:chExt cx="1178827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00F43C-0A8A-2647-946A-A3502B1BAA8A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2DAE47-A60E-5D6C-A732-F1A2ED491FEF}"/>
                </a:ext>
              </a:extLst>
            </p:cNvPr>
            <p:cNvSpPr txBox="1"/>
            <p:nvPr/>
          </p:nvSpPr>
          <p:spPr>
            <a:xfrm>
              <a:off x="1184349" y="1133909"/>
              <a:ext cx="5157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Part.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E854F7-3D27-0A1F-DCDD-6BAE72D48A71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EFCA61-63D7-7B7B-9D1C-11141BED57FB}"/>
              </a:ext>
            </a:extLst>
          </p:cNvPr>
          <p:cNvSpPr txBox="1"/>
          <p:nvPr/>
        </p:nvSpPr>
        <p:spPr>
          <a:xfrm>
            <a:off x="2234267" y="651411"/>
            <a:ext cx="195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Work flow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A1210CF9-0CA4-3EA0-E83C-8C2BD8233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482407"/>
            <a:ext cx="10077017" cy="487393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521F50E-6E27-E154-F8A7-39C067CCD46A}"/>
              </a:ext>
            </a:extLst>
          </p:cNvPr>
          <p:cNvSpPr/>
          <p:nvPr/>
        </p:nvSpPr>
        <p:spPr>
          <a:xfrm>
            <a:off x="5866273" y="3861974"/>
            <a:ext cx="529765" cy="243082"/>
          </a:xfrm>
          <a:prstGeom prst="rect">
            <a:avLst/>
          </a:prstGeom>
          <a:solidFill>
            <a:srgbClr val="D6E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206EE2-7CAA-8D2C-10E0-0088C859D4F6}"/>
              </a:ext>
            </a:extLst>
          </p:cNvPr>
          <p:cNvSpPr/>
          <p:nvPr/>
        </p:nvSpPr>
        <p:spPr>
          <a:xfrm>
            <a:off x="8664242" y="4105056"/>
            <a:ext cx="529765" cy="243082"/>
          </a:xfrm>
          <a:prstGeom prst="rect">
            <a:avLst/>
          </a:prstGeom>
          <a:solidFill>
            <a:srgbClr val="D6E4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</a:t>
            </a:r>
            <a:endParaRPr lang="ko-KR" altLang="en-US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AF7174-5CCA-B31C-4153-E55766A28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15" y="2574985"/>
            <a:ext cx="1209855" cy="4011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776AD42-13B5-6B6A-C2A7-34210907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081" y="1725283"/>
            <a:ext cx="1209855" cy="405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589032-7720-8516-1F31-F44E8650C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8" t="2773" r="13874"/>
          <a:stretch/>
        </p:blipFill>
        <p:spPr>
          <a:xfrm>
            <a:off x="1100807" y="1725283"/>
            <a:ext cx="1209855" cy="4054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67289B-3E6F-8AD4-A8AE-0A0AD2C02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315" y="3376588"/>
            <a:ext cx="1209855" cy="4093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BD4DBB-5576-5E9F-743A-B26305874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181" y="3376588"/>
            <a:ext cx="1209855" cy="4093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1712FC1-66FF-0B89-E92C-A996825D3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5181" y="5384219"/>
            <a:ext cx="1209855" cy="4093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1144AE-1942-49BD-D551-05646EDBC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079" y="3376583"/>
            <a:ext cx="882770" cy="4093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81C69F0-18F4-36FA-373E-C93972CCD39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6097"/>
          <a:stretch/>
        </p:blipFill>
        <p:spPr>
          <a:xfrm>
            <a:off x="8664242" y="3376583"/>
            <a:ext cx="1229135" cy="4093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6EE492-F7E3-A939-1996-8FF7B0B6C2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677" t="60941" r="23703" b="1115"/>
          <a:stretch/>
        </p:blipFill>
        <p:spPr>
          <a:xfrm>
            <a:off x="10189953" y="3919376"/>
            <a:ext cx="877738" cy="24308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57B8CD-FDCC-DA15-6436-E2D8138ED2E2}"/>
              </a:ext>
            </a:extLst>
          </p:cNvPr>
          <p:cNvSpPr/>
          <p:nvPr/>
        </p:nvSpPr>
        <p:spPr>
          <a:xfrm>
            <a:off x="8442898" y="5391814"/>
            <a:ext cx="1587793" cy="96453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9DC1E5-16FD-B772-8048-3649B64EFB52}"/>
              </a:ext>
            </a:extLst>
          </p:cNvPr>
          <p:cNvSpPr/>
          <p:nvPr/>
        </p:nvSpPr>
        <p:spPr>
          <a:xfrm>
            <a:off x="8442898" y="3289645"/>
            <a:ext cx="174045" cy="209284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29BE72-00C4-639B-2074-6CFD3ABCE01C}"/>
              </a:ext>
            </a:extLst>
          </p:cNvPr>
          <p:cNvSpPr/>
          <p:nvPr/>
        </p:nvSpPr>
        <p:spPr>
          <a:xfrm>
            <a:off x="9194007" y="4799161"/>
            <a:ext cx="174045" cy="157183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381979"/>
      </p:ext>
    </p:extLst>
  </p:cSld>
  <p:clrMapOvr>
    <a:masterClrMapping/>
  </p:clrMapOvr>
  <p:transition spd="slow" advTm="1932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프레스티지고릴라 : 소개합니다: 에어프레미아">
            <a:extLst>
              <a:ext uri="{FF2B5EF4-FFF2-40B4-BE49-F238E27FC236}">
                <a16:creationId xmlns:a16="http://schemas.microsoft.com/office/drawing/2014/main" id="{8A4A7A11-73BF-8F60-1154-23D9E0655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4D4909B-9ABC-4A69-20EB-D6955B2795B3}"/>
              </a:ext>
            </a:extLst>
          </p:cNvPr>
          <p:cNvSpPr/>
          <p:nvPr/>
        </p:nvSpPr>
        <p:spPr>
          <a:xfrm rot="20888450">
            <a:off x="7211888" y="3266384"/>
            <a:ext cx="1932279" cy="340306"/>
          </a:xfrm>
          <a:prstGeom prst="roundRect">
            <a:avLst>
              <a:gd name="adj" fmla="val 19913"/>
            </a:avLst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FB190B-BBC7-B408-F502-465AA1CD4692}"/>
              </a:ext>
            </a:extLst>
          </p:cNvPr>
          <p:cNvSpPr/>
          <p:nvPr/>
        </p:nvSpPr>
        <p:spPr>
          <a:xfrm rot="20934896">
            <a:off x="8126969" y="3456250"/>
            <a:ext cx="1036044" cy="63824"/>
          </a:xfrm>
          <a:prstGeom prst="roundRect">
            <a:avLst>
              <a:gd name="adj" fmla="val 19913"/>
            </a:avLst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DB2E96-F726-1DDF-1CCB-6256C7BAE768}"/>
              </a:ext>
            </a:extLst>
          </p:cNvPr>
          <p:cNvSpPr/>
          <p:nvPr/>
        </p:nvSpPr>
        <p:spPr>
          <a:xfrm>
            <a:off x="0" y="-1282"/>
            <a:ext cx="12192000" cy="6858000"/>
          </a:xfrm>
          <a:prstGeom prst="rect">
            <a:avLst/>
          </a:prstGeom>
          <a:solidFill>
            <a:srgbClr val="020E2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4A3D77F-6419-EBAB-B712-7C70087F101B}"/>
              </a:ext>
            </a:extLst>
          </p:cNvPr>
          <p:cNvGrpSpPr/>
          <p:nvPr/>
        </p:nvGrpSpPr>
        <p:grpSpPr>
          <a:xfrm>
            <a:off x="1074057" y="1248229"/>
            <a:ext cx="3585029" cy="391886"/>
            <a:chOff x="1074057" y="1248229"/>
            <a:chExt cx="3585029" cy="391886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8681CB3-D622-CA3D-180E-E1469B8C9132}"/>
                </a:ext>
              </a:extLst>
            </p:cNvPr>
            <p:cNvSpPr/>
            <p:nvPr/>
          </p:nvSpPr>
          <p:spPr>
            <a:xfrm>
              <a:off x="1074057" y="1248229"/>
              <a:ext cx="3585029" cy="391886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0C729C-8F4D-FBFC-CF27-571773C8FB2D}"/>
                </a:ext>
              </a:extLst>
            </p:cNvPr>
            <p:cNvSpPr txBox="1"/>
            <p:nvPr/>
          </p:nvSpPr>
          <p:spPr>
            <a:xfrm>
              <a:off x="1495042" y="1274895"/>
              <a:ext cx="27430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spc="3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감성서비스 개념모델구축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CE721F-EE11-50BE-66FB-A9D5502B8B9C}"/>
              </a:ext>
            </a:extLst>
          </p:cNvPr>
          <p:cNvSpPr txBox="1"/>
          <p:nvPr/>
        </p:nvSpPr>
        <p:spPr>
          <a:xfrm>
            <a:off x="1004782" y="1908721"/>
            <a:ext cx="7366119" cy="167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정보를 활용한</a:t>
            </a:r>
            <a:endParaRPr lang="en-US" altLang="ko-KR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항공사의 </a:t>
            </a:r>
            <a:r>
              <a:rPr lang="ko-KR" altLang="en-US" sz="3600" dirty="0">
                <a:solidFill>
                  <a:srgbClr val="D6E4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객실승무직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D6E4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지원 서비스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2DA15571-0FBE-3426-A663-9083E297E0D3}"/>
              </a:ext>
            </a:extLst>
          </p:cNvPr>
          <p:cNvSpPr txBox="1">
            <a:spLocks/>
          </p:cNvSpPr>
          <p:nvPr/>
        </p:nvSpPr>
        <p:spPr>
          <a:xfrm>
            <a:off x="1074057" y="4276174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1AA2411-65DE-7446-EAB5-E93D26332CDA}"/>
              </a:ext>
            </a:extLst>
          </p:cNvPr>
          <p:cNvCxnSpPr>
            <a:cxnSpLocks/>
          </p:cNvCxnSpPr>
          <p:nvPr/>
        </p:nvCxnSpPr>
        <p:spPr>
          <a:xfrm>
            <a:off x="1059542" y="3851760"/>
            <a:ext cx="7250703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263C0F-B6D9-D7C2-0A6C-C8BE74EF80FA}"/>
              </a:ext>
            </a:extLst>
          </p:cNvPr>
          <p:cNvSpPr txBox="1"/>
          <p:nvPr/>
        </p:nvSpPr>
        <p:spPr>
          <a:xfrm>
            <a:off x="1130589" y="4206172"/>
            <a:ext cx="379142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팀명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일취월장 </a:t>
            </a:r>
            <a:endParaRPr lang="en-US" altLang="ko-KR" sz="14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구성원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강동엽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구유진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박민영</a:t>
            </a:r>
            <a:endParaRPr lang="en-US" altLang="ko-KR" sz="1400" spc="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날짜 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23. 06. 14 (</a:t>
            </a:r>
            <a:r>
              <a:rPr lang="ko-KR" altLang="en-US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</a:t>
            </a:r>
            <a:r>
              <a:rPr lang="en-US" altLang="ko-KR" sz="1400" spc="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A46CFD27-69A0-D1F7-DDD5-BEECF97C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46792"/>
      </p:ext>
    </p:extLst>
  </p:cSld>
  <p:clrMapOvr>
    <a:masterClrMapping/>
  </p:clrMapOvr>
  <p:transition spd="slow" advTm="7643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B070F-5A6A-9FE0-9202-35DF1F27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11FF6-4F69-92AA-566F-CD2DF459229D}"/>
              </a:ext>
            </a:extLst>
          </p:cNvPr>
          <p:cNvSpPr txBox="1"/>
          <p:nvPr/>
        </p:nvSpPr>
        <p:spPr>
          <a:xfrm>
            <a:off x="989597" y="1482408"/>
            <a:ext cx="10127582" cy="3666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0&gt;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아시아나 비상문 열림 사고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30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"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답답해 내리고 싶었다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“ (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아시아경제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 Sans KR"/>
              </a:rPr>
              <a:t>조유진 기자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 Sans KR"/>
              </a:rPr>
              <a:t>, 23.05.23)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2"/>
              </a:rPr>
              <a:t>https://view.asiae.co.kr/article/2023052711460234190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1&gt; 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키프리스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_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얼굴 인식 서비스 시스템</a:t>
            </a:r>
            <a:r>
              <a:rPr lang="en-US" altLang="ko-KR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그 시스템에서의 얼굴 인식 서비스 장치 및 방법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ㄴ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http://kpat.kipris.or.kr/kpat/biblioa.do?method=biblioFrame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2&gt;  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엔데믹 시장 잡는다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〮〮〮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국내 항공사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비행기 도입 전쟁 개막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시사오늘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한설희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22.09.13)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http://www.sisaon.co.kr/news/articleView.html?idxno=142820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3&gt; 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직원 코로나 이후 처음으로 늘었다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아시아경제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유현석 기자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23.05.17)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ㄴ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https://view.asiae.co.kr/article/2023051709041731638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70634-57FB-A70B-4D37-BEC485C755C6}"/>
              </a:ext>
            </a:extLst>
          </p:cNvPr>
          <p:cNvSpPr txBox="1"/>
          <p:nvPr/>
        </p:nvSpPr>
        <p:spPr>
          <a:xfrm>
            <a:off x="989597" y="651411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</a:t>
            </a:r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문헌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0D2106B-211A-E6F1-E389-F5EC68111E03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7169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4FB3810-9280-BA8A-9C77-33B9E200D9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39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B697BF-3B6E-C8AF-E9EA-C3590EDA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8AA0307-01EF-4E27-9B78-8264F93FACC6}" type="slidenum">
              <a:rPr lang="ko-KR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128ABB5-87EA-EB7D-81C8-7901805A967A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6968758" y="2210253"/>
            <a:ext cx="479737" cy="305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427000-4E76-3E1F-FD63-9E86C718F2C3}"/>
              </a:ext>
            </a:extLst>
          </p:cNvPr>
          <p:cNvSpPr txBox="1"/>
          <p:nvPr/>
        </p:nvSpPr>
        <p:spPr>
          <a:xfrm>
            <a:off x="1098877" y="1269548"/>
            <a:ext cx="64038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아시아나 </a:t>
            </a:r>
            <a:r>
              <a:rPr lang="ko-KR" altLang="en-US" sz="2000" dirty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비상문 열림 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사고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답답해 내리고 싶었다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4CE4EF-08AA-459C-1234-F56826967D5D}"/>
              </a:ext>
            </a:extLst>
          </p:cNvPr>
          <p:cNvSpPr txBox="1"/>
          <p:nvPr/>
        </p:nvSpPr>
        <p:spPr>
          <a:xfrm>
            <a:off x="1098877" y="1940329"/>
            <a:ext cx="6096000" cy="3622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제주에서 대구로 가던 아시아나항공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8124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편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여객기의 비상구 출입문을 연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대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 </a:t>
            </a:r>
            <a:endParaRPr lang="en-US" altLang="ko-KR" sz="11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답답해 빨리 내리고 싶어서 문을 열었다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는 취지로 경찰에 진술한 것으로 알려졌다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b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일 대구 동부경찰서는 전날 항공보안법 위반 혐의로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씨를 붙잡아 이틀째 조사하고 있다고 밝혔다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경찰에 따르면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최근 실직 후에 스트레스를 받아오고 있었다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며 </a:t>
            </a:r>
            <a:endParaRPr lang="en-US" altLang="ko-KR" sz="11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비행기 착륙 전 답답해 빨리 내리고 싶어서 문을 열었다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"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고 진술했다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b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씨는 전날 낮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35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분께 제주공항발 대구공항행 아시아나항공 여객기에서 </a:t>
            </a:r>
            <a:endParaRPr lang="en-US" altLang="ko-KR" sz="11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착륙 직전 출입문을 연 혐의를 받고 있다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</a:t>
            </a:r>
          </a:p>
          <a:p>
            <a:pPr algn="l">
              <a:lnSpc>
                <a:spcPct val="150000"/>
              </a:lnSpc>
            </a:pPr>
            <a:b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700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피트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213m)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상공에서 벌어진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씨의 난동으로 </a:t>
            </a:r>
            <a:endParaRPr lang="en-US" altLang="ko-KR" sz="11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승객들은 극도의 불안감을 호소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했으며 이 중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명은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호흡곤란 등 증세를 보여 병원에 후송됐다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1100" b="0" i="0" dirty="0">
              <a:solidFill>
                <a:srgbClr val="11111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경찰은 추가 조사를 마치는 대로 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씨에 대해 항공보안법 위반 등의 혐의로 구속영장을 신청할 예정이다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E0B1C73-AF39-3BB1-0D24-FDA3CE33A9AE}"/>
              </a:ext>
            </a:extLst>
          </p:cNvPr>
          <p:cNvCxnSpPr>
            <a:cxnSpLocks/>
          </p:cNvCxnSpPr>
          <p:nvPr/>
        </p:nvCxnSpPr>
        <p:spPr>
          <a:xfrm>
            <a:off x="6183389" y="2122891"/>
            <a:ext cx="5978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220FAD-0141-D2AD-342C-30EAB7F9572B}"/>
              </a:ext>
            </a:extLst>
          </p:cNvPr>
          <p:cNvSpPr/>
          <p:nvPr/>
        </p:nvSpPr>
        <p:spPr>
          <a:xfrm>
            <a:off x="6781266" y="1940329"/>
            <a:ext cx="3477491" cy="365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비행 중 돌발상황 발생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520F4D-270E-1279-09A2-56B1023E8870}"/>
              </a:ext>
            </a:extLst>
          </p:cNvPr>
          <p:cNvSpPr/>
          <p:nvPr/>
        </p:nvSpPr>
        <p:spPr>
          <a:xfrm>
            <a:off x="7361132" y="2420065"/>
            <a:ext cx="3477491" cy="365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75CC">
                  <a:shade val="30000"/>
                  <a:satMod val="115000"/>
                </a:srgbClr>
              </a:gs>
              <a:gs pos="50000">
                <a:srgbClr val="0075CC">
                  <a:shade val="67500"/>
                  <a:satMod val="115000"/>
                </a:srgbClr>
              </a:gs>
              <a:gs pos="100000">
                <a:srgbClr val="0075CC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고객의 불편한 표정을 선제적으로 인지했더라면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DF7706C-770C-C032-AE00-A6B0B780A19C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7268945" y="5013515"/>
            <a:ext cx="479737" cy="3050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D109068-DBA4-41A2-B24A-288633E2FC28}"/>
              </a:ext>
            </a:extLst>
          </p:cNvPr>
          <p:cNvCxnSpPr>
            <a:cxnSpLocks/>
          </p:cNvCxnSpPr>
          <p:nvPr/>
        </p:nvCxnSpPr>
        <p:spPr>
          <a:xfrm>
            <a:off x="6483576" y="4926153"/>
            <a:ext cx="59787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2E4E330-264E-9EB8-D2F3-29C71FEA4CA0}"/>
              </a:ext>
            </a:extLst>
          </p:cNvPr>
          <p:cNvSpPr/>
          <p:nvPr/>
        </p:nvSpPr>
        <p:spPr>
          <a:xfrm>
            <a:off x="7081453" y="4743591"/>
            <a:ext cx="3477491" cy="365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돌발상황으로부터 발생된 죄 없는 고객들의 피해</a:t>
            </a:r>
            <a:r>
              <a: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3089D2C-BE16-0B79-A4CD-8C33E9C5DFD9}"/>
              </a:ext>
            </a:extLst>
          </p:cNvPr>
          <p:cNvSpPr/>
          <p:nvPr/>
        </p:nvSpPr>
        <p:spPr>
          <a:xfrm>
            <a:off x="7661319" y="5223327"/>
            <a:ext cx="3477491" cy="36512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피해 승객들은 앞으로 아시아나 이용을 꺼릴 것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136783"/>
      </p:ext>
    </p:extLst>
  </p:cSld>
  <p:clrMapOvr>
    <a:masterClrMapping/>
  </p:clrMapOvr>
  <p:transition spd="slow" advTm="440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59EB283-2929-5D43-3A9D-D6B90DFBF046}"/>
              </a:ext>
            </a:extLst>
          </p:cNvPr>
          <p:cNvGrpSpPr/>
          <p:nvPr/>
        </p:nvGrpSpPr>
        <p:grpSpPr>
          <a:xfrm>
            <a:off x="983432" y="497522"/>
            <a:ext cx="1408824" cy="830997"/>
            <a:chOff x="954351" y="856911"/>
            <a:chExt cx="1408824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BCD075-7907-584F-D6E4-57E282C382F6}"/>
                </a:ext>
              </a:extLst>
            </p:cNvPr>
            <p:cNvSpPr txBox="1"/>
            <p:nvPr/>
          </p:nvSpPr>
          <p:spPr>
            <a:xfrm>
              <a:off x="1415480" y="856911"/>
              <a:ext cx="9476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274B31-27DC-47B0-D686-90DB131946A2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1AF97A0-78CC-84B7-BD99-D8D1465B85BA}"/>
              </a:ext>
            </a:extLst>
          </p:cNvPr>
          <p:cNvSpPr txBox="1"/>
          <p:nvPr/>
        </p:nvSpPr>
        <p:spPr>
          <a:xfrm>
            <a:off x="2392256" y="651411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감성 서비스 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(What)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491F7E-5E65-E4A0-9521-03F31D40DB33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E0733C5-AA84-9BD9-BEBF-F9E96267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92B2C-F470-38FB-E566-A61FC55730D6}"/>
              </a:ext>
            </a:extLst>
          </p:cNvPr>
          <p:cNvSpPr txBox="1"/>
          <p:nvPr/>
        </p:nvSpPr>
        <p:spPr>
          <a:xfrm>
            <a:off x="2169886" y="1684173"/>
            <a:ext cx="7852229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개념모델은 항공사 승무원을 대상으로 </a:t>
            </a:r>
            <a:r>
              <a:rPr lang="ko-KR" altLang="en-US" sz="12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항공사의 업무 지원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설계된 서비스입니다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승무원의 가장 주요한 업무인 </a:t>
            </a:r>
            <a:r>
              <a:rPr lang="ko-KR" altLang="en-US" sz="12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편의와 안전을 도모하는 데에 보조적인 역할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하는 것으로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대상자의 표정을 인식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 그에 따라 </a:t>
            </a:r>
            <a:r>
              <a:rPr lang="ko-KR" altLang="en-US" sz="12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적절한 대응을 제안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서비스입니다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2AF5C6-6E75-A064-DBDB-76E69A745C90}"/>
              </a:ext>
            </a:extLst>
          </p:cNvPr>
          <p:cNvGrpSpPr/>
          <p:nvPr/>
        </p:nvGrpSpPr>
        <p:grpSpPr>
          <a:xfrm>
            <a:off x="6064860" y="2704636"/>
            <a:ext cx="72000" cy="433789"/>
            <a:chOff x="6042000" y="2966060"/>
            <a:chExt cx="72000" cy="433789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0F83426-C41C-C924-A01F-556E8A166B84}"/>
                </a:ext>
              </a:extLst>
            </p:cNvPr>
            <p:cNvSpPr/>
            <p:nvPr/>
          </p:nvSpPr>
          <p:spPr>
            <a:xfrm>
              <a:off x="6042000" y="2966060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8A85B04-9ACF-BA68-BE88-A002D1A60AAC}"/>
                </a:ext>
              </a:extLst>
            </p:cNvPr>
            <p:cNvSpPr/>
            <p:nvPr/>
          </p:nvSpPr>
          <p:spPr>
            <a:xfrm>
              <a:off x="6042000" y="3146955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E63CFCC-058B-86E0-A15F-2855EE645969}"/>
                </a:ext>
              </a:extLst>
            </p:cNvPr>
            <p:cNvSpPr/>
            <p:nvPr/>
          </p:nvSpPr>
          <p:spPr>
            <a:xfrm>
              <a:off x="6042000" y="3327849"/>
              <a:ext cx="72000" cy="72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97DFD9C-C4C1-DF9D-6A4D-79DF3B1DF82B}"/>
              </a:ext>
            </a:extLst>
          </p:cNvPr>
          <p:cNvGrpSpPr/>
          <p:nvPr/>
        </p:nvGrpSpPr>
        <p:grpSpPr>
          <a:xfrm>
            <a:off x="6368964" y="3940221"/>
            <a:ext cx="2522227" cy="2385291"/>
            <a:chOff x="6562224" y="3940221"/>
            <a:chExt cx="2522227" cy="238529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37EE614F-D8DD-4A83-B2D7-008FDE539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9" t="13632" r="1328" b="13496"/>
            <a:stretch/>
          </p:blipFill>
          <p:spPr>
            <a:xfrm>
              <a:off x="6839337" y="3940221"/>
              <a:ext cx="1968001" cy="1186376"/>
            </a:xfrm>
            <a:prstGeom prst="roundRect">
              <a:avLst/>
            </a:prstGeom>
            <a:solidFill>
              <a:schemeClr val="tx1"/>
            </a:solidFill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55BE1F6-9692-7AEC-F0E4-B61104040975}"/>
                </a:ext>
              </a:extLst>
            </p:cNvPr>
            <p:cNvSpPr/>
            <p:nvPr/>
          </p:nvSpPr>
          <p:spPr>
            <a:xfrm>
              <a:off x="6839337" y="3940221"/>
              <a:ext cx="1968001" cy="1186376"/>
            </a:xfrm>
            <a:prstGeom prst="roundRect">
              <a:avLst/>
            </a:prstGeom>
            <a:solidFill>
              <a:srgbClr val="013066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A34249D-9E66-91EA-2AE4-BBAF5A60C8DA}"/>
                </a:ext>
              </a:extLst>
            </p:cNvPr>
            <p:cNvSpPr txBox="1"/>
            <p:nvPr/>
          </p:nvSpPr>
          <p:spPr>
            <a:xfrm>
              <a:off x="7048125" y="4379520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[2]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객실 업무 지원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4C816A-3C51-D988-670D-0351A14773DE}"/>
                </a:ext>
              </a:extLst>
            </p:cNvPr>
            <p:cNvSpPr txBox="1"/>
            <p:nvPr/>
          </p:nvSpPr>
          <p:spPr>
            <a:xfrm>
              <a:off x="6562224" y="5286958"/>
              <a:ext cx="2522227" cy="10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표정 인식 대상자 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객실 내 승객</a:t>
              </a: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승객의 표정을 인식함으로써 </a:t>
              </a: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돌발상황 및 고객의 맥락을 파악하고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적절한 서비스를 제공할 수 있도록 제안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CA7BB5-1D15-86A5-4EE5-6C55B7A6C052}"/>
              </a:ext>
            </a:extLst>
          </p:cNvPr>
          <p:cNvGrpSpPr/>
          <p:nvPr/>
        </p:nvGrpSpPr>
        <p:grpSpPr>
          <a:xfrm>
            <a:off x="3300811" y="3940221"/>
            <a:ext cx="2522227" cy="2385291"/>
            <a:chOff x="3300811" y="3940221"/>
            <a:chExt cx="2522227" cy="238529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5C91B784-BCFA-3DAC-4690-61424099475B}"/>
                </a:ext>
              </a:extLst>
            </p:cNvPr>
            <p:cNvGrpSpPr/>
            <p:nvPr/>
          </p:nvGrpSpPr>
          <p:grpSpPr>
            <a:xfrm>
              <a:off x="3577924" y="3940221"/>
              <a:ext cx="1968001" cy="1186376"/>
              <a:chOff x="2767785" y="3940221"/>
              <a:chExt cx="1968001" cy="1186376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FFBCCB35-3954-AC84-D2F5-BF073D0560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556" r="5556"/>
              <a:stretch/>
            </p:blipFill>
            <p:spPr>
              <a:xfrm>
                <a:off x="2767785" y="3940221"/>
                <a:ext cx="1968000" cy="1186376"/>
              </a:xfrm>
              <a:prstGeom prst="round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9E6A81D-4685-ECDF-A1FD-5D24654778F7}"/>
                  </a:ext>
                </a:extLst>
              </p:cNvPr>
              <p:cNvSpPr/>
              <p:nvPr/>
            </p:nvSpPr>
            <p:spPr>
              <a:xfrm>
                <a:off x="2767785" y="3940221"/>
                <a:ext cx="1968001" cy="1186376"/>
              </a:xfrm>
              <a:prstGeom prst="roundRect">
                <a:avLst/>
              </a:prstGeom>
              <a:solidFill>
                <a:srgbClr val="013066">
                  <a:alpha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908F8A-8E25-A589-8D37-C1DDB22168A2}"/>
                  </a:ext>
                </a:extLst>
              </p:cNvPr>
              <p:cNvSpPr txBox="1"/>
              <p:nvPr/>
            </p:nvSpPr>
            <p:spPr>
              <a:xfrm>
                <a:off x="2835508" y="4379520"/>
                <a:ext cx="18325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[1]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인적자원관리 지원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484D73-2F16-F494-C200-1005A08C91FA}"/>
                </a:ext>
              </a:extLst>
            </p:cNvPr>
            <p:cNvSpPr txBox="1"/>
            <p:nvPr/>
          </p:nvSpPr>
          <p:spPr>
            <a:xfrm>
              <a:off x="3300811" y="5286958"/>
              <a:ext cx="2522227" cy="10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표정 인식 대상자 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항공사 직원</a:t>
              </a: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직원의 출퇴근 기록 시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표정을 인식하여</a:t>
              </a: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적절한 복지서비스를 제안하고</a:t>
              </a:r>
              <a:r>
                <a:rPr lang="en-US" altLang="ko-KR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인적자원관리에 활용 가능하도록 지원</a:t>
              </a:r>
              <a:endPara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9CB91E3-694B-83A3-81E9-07B102735B0B}"/>
              </a:ext>
            </a:extLst>
          </p:cNvPr>
          <p:cNvSpPr/>
          <p:nvPr/>
        </p:nvSpPr>
        <p:spPr>
          <a:xfrm>
            <a:off x="3577924" y="3335113"/>
            <a:ext cx="5032676" cy="408420"/>
          </a:xfrm>
          <a:prstGeom prst="roundRect">
            <a:avLst>
              <a:gd name="adj" fmla="val 4300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D2A8F2-D163-389E-9A18-54EB433F3AFA}"/>
              </a:ext>
            </a:extLst>
          </p:cNvPr>
          <p:cNvSpPr txBox="1"/>
          <p:nvPr/>
        </p:nvSpPr>
        <p:spPr>
          <a:xfrm>
            <a:off x="5339574" y="3392356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인식 감성 종류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표정</a:t>
            </a:r>
          </a:p>
        </p:txBody>
      </p:sp>
    </p:spTree>
    <p:extLst>
      <p:ext uri="{BB962C8B-B14F-4D97-AF65-F5344CB8AC3E}">
        <p14:creationId xmlns:p14="http://schemas.microsoft.com/office/powerpoint/2010/main" val="2366841391"/>
      </p:ext>
    </p:extLst>
  </p:cSld>
  <p:clrMapOvr>
    <a:masterClrMapping/>
  </p:clrMapOvr>
  <p:transition spd="slow" advTm="2534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6A101D1-4E22-9115-5213-7CE104D34B59}"/>
              </a:ext>
            </a:extLst>
          </p:cNvPr>
          <p:cNvCxnSpPr>
            <a:stCxn id="15" idx="2"/>
            <a:endCxn id="13" idx="0"/>
          </p:cNvCxnSpPr>
          <p:nvPr/>
        </p:nvCxnSpPr>
        <p:spPr>
          <a:xfrm flipH="1">
            <a:off x="6096000" y="2005626"/>
            <a:ext cx="1" cy="189412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AEA30E23-DE59-21A7-DD78-276DE4CBE53E}"/>
              </a:ext>
            </a:extLst>
          </p:cNvPr>
          <p:cNvSpPr/>
          <p:nvPr/>
        </p:nvSpPr>
        <p:spPr>
          <a:xfrm>
            <a:off x="5618941" y="2195038"/>
            <a:ext cx="954118" cy="954118"/>
          </a:xfrm>
          <a:prstGeom prst="ellipse">
            <a:avLst/>
          </a:prstGeom>
          <a:solidFill>
            <a:srgbClr val="007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6C6DD7-C4E8-8DC7-C713-8E86B3BC2BD9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1C889D-8416-D936-D13C-ABC5FC5F0658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D110F4-DF19-64AD-11F1-DB0B83632BA9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C35323-4550-85CC-A96A-5BDEBA392DC5}"/>
              </a:ext>
            </a:extLst>
          </p:cNvPr>
          <p:cNvSpPr txBox="1"/>
          <p:nvPr/>
        </p:nvSpPr>
        <p:spPr>
          <a:xfrm>
            <a:off x="2392256" y="6514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목적 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(Why)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5CD1C2-A500-B5BA-A472-B05563A6130C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299A02D-DDDD-8ADE-818F-D5EB376E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5D36170-1BAE-52E3-A219-AFDBBC73CC69}"/>
              </a:ext>
            </a:extLst>
          </p:cNvPr>
          <p:cNvSpPr/>
          <p:nvPr/>
        </p:nvSpPr>
        <p:spPr>
          <a:xfrm>
            <a:off x="5196000" y="1701800"/>
            <a:ext cx="1800000" cy="303826"/>
          </a:xfrm>
          <a:prstGeom prst="roundRect">
            <a:avLst>
              <a:gd name="adj" fmla="val 50000"/>
            </a:avLst>
          </a:prstGeom>
          <a:solidFill>
            <a:srgbClr val="101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09C2C-D650-7AD0-E10C-7188758249FE}"/>
              </a:ext>
            </a:extLst>
          </p:cNvPr>
          <p:cNvSpPr txBox="1"/>
          <p:nvPr/>
        </p:nvSpPr>
        <p:spPr>
          <a:xfrm>
            <a:off x="5654213" y="1697849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제공 가치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DC29C5-F0ED-1A4C-23CB-CCE9340309C0}"/>
              </a:ext>
            </a:extLst>
          </p:cNvPr>
          <p:cNvGrpSpPr/>
          <p:nvPr/>
        </p:nvGrpSpPr>
        <p:grpSpPr>
          <a:xfrm>
            <a:off x="5196000" y="4613942"/>
            <a:ext cx="1800000" cy="307777"/>
            <a:chOff x="5196000" y="4511252"/>
            <a:chExt cx="1800000" cy="30777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9BF8262-35D4-528E-31F9-EDF9C6DE4742}"/>
                </a:ext>
              </a:extLst>
            </p:cNvPr>
            <p:cNvSpPr/>
            <p:nvPr/>
          </p:nvSpPr>
          <p:spPr>
            <a:xfrm>
              <a:off x="5196000" y="4515203"/>
              <a:ext cx="1800000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9FF533-7ACE-E45F-374F-39E7065781FD}"/>
                </a:ext>
              </a:extLst>
            </p:cNvPr>
            <p:cNvSpPr txBox="1"/>
            <p:nvPr/>
          </p:nvSpPr>
          <p:spPr>
            <a:xfrm>
              <a:off x="5654212" y="4511252"/>
              <a:ext cx="883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 효과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325877-5175-408B-4823-F0BE11FDC0F8}"/>
              </a:ext>
            </a:extLst>
          </p:cNvPr>
          <p:cNvSpPr txBox="1"/>
          <p:nvPr/>
        </p:nvSpPr>
        <p:spPr>
          <a:xfrm>
            <a:off x="1822382" y="3556806"/>
            <a:ext cx="8533724" cy="575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승무원의 업무 향상을 위해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출근 기록 시의 종업원의 표정을 인식하여 최상의 컨디션으로 업무를 수행할 수 있도록 지원하고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고객의 매끄럽고 만족스러운 경험을 위해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탑승객의 표정으로부터 암시적 의미를 파악하고 적절한 서비스를 제공할 수 있도록 지원한다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5B6F4-11CF-9EDA-0FD3-94F2FCABB672}"/>
              </a:ext>
            </a:extLst>
          </p:cNvPr>
          <p:cNvGrpSpPr/>
          <p:nvPr/>
        </p:nvGrpSpPr>
        <p:grpSpPr>
          <a:xfrm>
            <a:off x="2087845" y="5491375"/>
            <a:ext cx="6200210" cy="338554"/>
            <a:chOff x="2087845" y="5534439"/>
            <a:chExt cx="6200210" cy="33855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EE6A9D9-35E7-263B-5113-93756AAC3BA3}"/>
                </a:ext>
              </a:extLst>
            </p:cNvPr>
            <p:cNvSpPr/>
            <p:nvPr/>
          </p:nvSpPr>
          <p:spPr>
            <a:xfrm>
              <a:off x="2460704" y="5562235"/>
              <a:ext cx="1715367" cy="303826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19346D-065D-98AD-57CA-739CF1828FCE}"/>
                </a:ext>
              </a:extLst>
            </p:cNvPr>
            <p:cNvSpPr txBox="1"/>
            <p:nvPr/>
          </p:nvSpPr>
          <p:spPr>
            <a:xfrm>
              <a:off x="2701075" y="5575649"/>
              <a:ext cx="12346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안전 문제 감소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A002E46-A708-6AF1-0BA3-B576EC2FDB73}"/>
                </a:ext>
              </a:extLst>
            </p:cNvPr>
            <p:cNvSpPr txBox="1"/>
            <p:nvPr/>
          </p:nvSpPr>
          <p:spPr>
            <a:xfrm>
              <a:off x="2087845" y="5534439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55B66F-20CA-EF9A-D682-4BC66BFDF49F}"/>
                </a:ext>
              </a:extLst>
            </p:cNvPr>
            <p:cNvSpPr txBox="1"/>
            <p:nvPr/>
          </p:nvSpPr>
          <p:spPr>
            <a:xfrm>
              <a:off x="4176070" y="5575649"/>
              <a:ext cx="41119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기내에서 발생가능한 돌발상황을 사전 예측 및 대응할 수 있고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88BB2D4-96D5-FCCD-1EDE-51B1EDB6DBAF}"/>
              </a:ext>
            </a:extLst>
          </p:cNvPr>
          <p:cNvGrpSpPr/>
          <p:nvPr/>
        </p:nvGrpSpPr>
        <p:grpSpPr>
          <a:xfrm>
            <a:off x="2087845" y="5921639"/>
            <a:ext cx="7738907" cy="338554"/>
            <a:chOff x="2087845" y="5921639"/>
            <a:chExt cx="7738907" cy="338554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E242B9A-989F-6007-185C-7E10CF1E0F0E}"/>
                </a:ext>
              </a:extLst>
            </p:cNvPr>
            <p:cNvSpPr/>
            <p:nvPr/>
          </p:nvSpPr>
          <p:spPr>
            <a:xfrm>
              <a:off x="2460704" y="5954392"/>
              <a:ext cx="1715367" cy="303826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E37B63-8B64-0F5F-F1CB-E34196A240F4}"/>
                </a:ext>
              </a:extLst>
            </p:cNvPr>
            <p:cNvSpPr txBox="1"/>
            <p:nvPr/>
          </p:nvSpPr>
          <p:spPr>
            <a:xfrm>
              <a:off x="2701073" y="5967806"/>
              <a:ext cx="12346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(3)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편의 향상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704E14-9AC0-9182-FE48-376836D97E9B}"/>
                </a:ext>
              </a:extLst>
            </p:cNvPr>
            <p:cNvSpPr txBox="1"/>
            <p:nvPr/>
          </p:nvSpPr>
          <p:spPr>
            <a:xfrm>
              <a:off x="2087845" y="5921639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EB7E3C7-0079-B40E-B035-D42FF3C3A200}"/>
                </a:ext>
              </a:extLst>
            </p:cNvPr>
            <p:cNvSpPr txBox="1"/>
            <p:nvPr/>
          </p:nvSpPr>
          <p:spPr>
            <a:xfrm>
              <a:off x="4176070" y="5967805"/>
              <a:ext cx="56506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고객도 몰랐던 감정을 선제적으로 파악 후 서비스하여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매끄러운 고객 경험을 제공할 수 있다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F08091-A5EE-5156-EF95-EEB613B54913}"/>
              </a:ext>
            </a:extLst>
          </p:cNvPr>
          <p:cNvGrpSpPr/>
          <p:nvPr/>
        </p:nvGrpSpPr>
        <p:grpSpPr>
          <a:xfrm>
            <a:off x="2087845" y="5061111"/>
            <a:ext cx="8016310" cy="338554"/>
            <a:chOff x="2087845" y="5833129"/>
            <a:chExt cx="8016310" cy="338554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8C65AB3-2540-3EA4-BB3C-4A27464BE57B}"/>
                </a:ext>
              </a:extLst>
            </p:cNvPr>
            <p:cNvSpPr/>
            <p:nvPr/>
          </p:nvSpPr>
          <p:spPr>
            <a:xfrm>
              <a:off x="2460704" y="5865882"/>
              <a:ext cx="1715367" cy="303826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9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FF355E2-0CD1-1CB8-C230-2C9151D4F27B}"/>
                </a:ext>
              </a:extLst>
            </p:cNvPr>
            <p:cNvSpPr txBox="1"/>
            <p:nvPr/>
          </p:nvSpPr>
          <p:spPr>
            <a:xfrm>
              <a:off x="2572841" y="5879293"/>
              <a:ext cx="14911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 컨디션 향상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67DD68-6090-2943-A8D4-D04E7C1A0D04}"/>
                </a:ext>
              </a:extLst>
            </p:cNvPr>
            <p:cNvSpPr txBox="1"/>
            <p:nvPr/>
          </p:nvSpPr>
          <p:spPr>
            <a:xfrm>
              <a:off x="2087845" y="5833129"/>
              <a:ext cx="309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&gt;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8015A0D-CDB7-8A9E-F855-CAF4388079DF}"/>
                </a:ext>
              </a:extLst>
            </p:cNvPr>
            <p:cNvSpPr txBox="1"/>
            <p:nvPr/>
          </p:nvSpPr>
          <p:spPr>
            <a:xfrm>
              <a:off x="4176070" y="5879294"/>
              <a:ext cx="592808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서비스에서 가장 큰 역할을 하는 종업원의 서비스 컨디션을 긍정적으로 제고할 수 있으며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20F4FB-A019-AB21-8B67-381E6295FDEE}"/>
              </a:ext>
            </a:extLst>
          </p:cNvPr>
          <p:cNvSpPr txBox="1"/>
          <p:nvPr/>
        </p:nvSpPr>
        <p:spPr>
          <a:xfrm>
            <a:off x="4734092" y="3279807"/>
            <a:ext cx="2723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75C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승무원 업무 성과 향상 및 고객 만족 확대</a:t>
            </a:r>
          </a:p>
        </p:txBody>
      </p:sp>
      <p:pic>
        <p:nvPicPr>
          <p:cNvPr id="34" name="그림 33" descr="클립아트, 애니메이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3C8FFEB8-B178-F9C0-CC13-9C99032ED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96" y="2331693"/>
            <a:ext cx="680808" cy="6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15290"/>
      </p:ext>
    </p:extLst>
  </p:cSld>
  <p:clrMapOvr>
    <a:masterClrMapping/>
  </p:clrMapOvr>
  <p:transition spd="slow" advTm="9852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A781DC-198B-9761-4DA7-2474EEA6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75A3EB-90CD-8723-F105-D380E8B54D45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5A0DE3-B897-EFFD-C343-92DE514B8F02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FF649B-E122-1392-85E0-C8194F632636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C23EAB-5CF4-BA45-5938-5F9ADA2507F9}"/>
              </a:ext>
            </a:extLst>
          </p:cNvPr>
          <p:cNvSpPr txBox="1"/>
          <p:nvPr/>
        </p:nvSpPr>
        <p:spPr>
          <a:xfrm>
            <a:off x="2392256" y="651411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잠재적 사용자 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(Who)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0155C1-E5B9-5DFC-FFC9-408B658EBAE5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0E6302-E82E-E993-8E63-4FC9630F1B85}"/>
              </a:ext>
            </a:extLst>
          </p:cNvPr>
          <p:cNvSpPr/>
          <p:nvPr/>
        </p:nvSpPr>
        <p:spPr>
          <a:xfrm>
            <a:off x="1055440" y="1680904"/>
            <a:ext cx="10077017" cy="30382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A5CDC9F-152D-C741-0F51-E338960DC516}"/>
              </a:ext>
            </a:extLst>
          </p:cNvPr>
          <p:cNvCxnSpPr/>
          <p:nvPr/>
        </p:nvCxnSpPr>
        <p:spPr>
          <a:xfrm>
            <a:off x="1055440" y="3815296"/>
            <a:ext cx="100770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F02BEA4-30E8-0D4C-B88E-9CFF89894FA1}"/>
              </a:ext>
            </a:extLst>
          </p:cNvPr>
          <p:cNvCxnSpPr/>
          <p:nvPr/>
        </p:nvCxnSpPr>
        <p:spPr>
          <a:xfrm>
            <a:off x="1055440" y="5744599"/>
            <a:ext cx="10077017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D1537A-79CF-9073-C8DB-617E3322CE9F}"/>
              </a:ext>
            </a:extLst>
          </p:cNvPr>
          <p:cNvSpPr txBox="1"/>
          <p:nvPr/>
        </p:nvSpPr>
        <p:spPr>
          <a:xfrm>
            <a:off x="1093540" y="5870171"/>
            <a:ext cx="1277822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[*]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확대 가능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F07B60-8E1E-6B49-487E-99198CF898DF}"/>
              </a:ext>
            </a:extLst>
          </p:cNvPr>
          <p:cNvSpPr txBox="1"/>
          <p:nvPr/>
        </p:nvSpPr>
        <p:spPr>
          <a:xfrm>
            <a:off x="9866522" y="1702012"/>
            <a:ext cx="94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 효과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ADF402-29E4-2012-C7C3-0E529C10E51E}"/>
              </a:ext>
            </a:extLst>
          </p:cNvPr>
          <p:cNvSpPr txBox="1"/>
          <p:nvPr/>
        </p:nvSpPr>
        <p:spPr>
          <a:xfrm>
            <a:off x="9656568" y="3893519"/>
            <a:ext cx="1369478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ⓞ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불만 해소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고객 공포감 약화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마케팅 효과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-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 문제 대비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155073-A93B-BF74-75EC-1C9CEFDCA142}"/>
              </a:ext>
            </a:extLst>
          </p:cNvPr>
          <p:cNvSpPr txBox="1"/>
          <p:nvPr/>
        </p:nvSpPr>
        <p:spPr>
          <a:xfrm>
            <a:off x="9550159" y="2091375"/>
            <a:ext cx="158229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직원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컨디션 향상에 일조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직무 열의 향상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향상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ACBC92-E438-4923-E2C5-CA40FB4565ED}"/>
              </a:ext>
            </a:extLst>
          </p:cNvPr>
          <p:cNvSpPr txBox="1"/>
          <p:nvPr/>
        </p:nvSpPr>
        <p:spPr>
          <a:xfrm>
            <a:off x="6950769" y="1702012"/>
            <a:ext cx="13930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피드백 제공 내용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DF3EE9F-2EC2-95C6-2A42-AB695C4D7478}"/>
              </a:ext>
            </a:extLst>
          </p:cNvPr>
          <p:cNvSpPr txBox="1"/>
          <p:nvPr/>
        </p:nvSpPr>
        <p:spPr>
          <a:xfrm>
            <a:off x="5582010" y="2091375"/>
            <a:ext cx="4065542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직원의 감성을 인식해 부정적 감정은 약화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 감정은 극대화할 수 있도록 복지 서비스를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부정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탕비실의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달콤한 간식 섭취 제안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컨디션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성취감을 고취할 수 있는 멘트 출력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컨디션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</a:t>
            </a: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 감정을 취할 수 있는 응원 멘트 출력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컨디션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25A5B5-5717-222B-F2A5-BC0BAA013389}"/>
              </a:ext>
            </a:extLst>
          </p:cNvPr>
          <p:cNvSpPr txBox="1"/>
          <p:nvPr/>
        </p:nvSpPr>
        <p:spPr>
          <a:xfrm>
            <a:off x="5647052" y="3893519"/>
            <a:ext cx="4000500" cy="159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#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탑승객의 표정을 인식해 암시적 의미를 파악하고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선제적으로 서비스 제공 및 돌발 상황에 대응 가능하게 하는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항공사 매뉴얼 제시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기업에 따라 수정 및 보완 필요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부정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상황에 맞는 맞춤 서비스 제시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or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예의주시 필요 경고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 algn="ctr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면세품 및 광고를 제시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 가치 창출 효과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39F196-9E6E-B439-034C-81FF686B9A4E}"/>
              </a:ext>
            </a:extLst>
          </p:cNvPr>
          <p:cNvSpPr txBox="1"/>
          <p:nvPr/>
        </p:nvSpPr>
        <p:spPr>
          <a:xfrm>
            <a:off x="2238535" y="5870171"/>
            <a:ext cx="1208226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제공자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915A37-37D8-3D7F-9110-59BD4FA114F2}"/>
              </a:ext>
            </a:extLst>
          </p:cNvPr>
          <p:cNvSpPr txBox="1"/>
          <p:nvPr/>
        </p:nvSpPr>
        <p:spPr>
          <a:xfrm>
            <a:off x="3317433" y="5870171"/>
            <a:ext cx="1208226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대상자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2D0A57-5B9C-FF72-2396-225D4C66CD32}"/>
              </a:ext>
            </a:extLst>
          </p:cNvPr>
          <p:cNvSpPr txBox="1"/>
          <p:nvPr/>
        </p:nvSpPr>
        <p:spPr>
          <a:xfrm>
            <a:off x="5710983" y="5870171"/>
            <a:ext cx="387263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종류에 맞게 다양한 환경에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〮보완해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확대 가능 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EFEBB-F4D4-7EF7-9F28-36A250F8219F}"/>
              </a:ext>
            </a:extLst>
          </p:cNvPr>
          <p:cNvSpPr txBox="1"/>
          <p:nvPr/>
        </p:nvSpPr>
        <p:spPr>
          <a:xfrm>
            <a:off x="1361960" y="1702012"/>
            <a:ext cx="7343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 구분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23A935-0E2D-4EBD-D6F3-0AAB727548CB}"/>
              </a:ext>
            </a:extLst>
          </p:cNvPr>
          <p:cNvSpPr txBox="1"/>
          <p:nvPr/>
        </p:nvSpPr>
        <p:spPr>
          <a:xfrm>
            <a:off x="1125036" y="3893519"/>
            <a:ext cx="120822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객실업무지원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편의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안전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 기능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5BEB7D-C99A-584C-369C-3352C5EE750D}"/>
              </a:ext>
            </a:extLst>
          </p:cNvPr>
          <p:cNvSpPr txBox="1"/>
          <p:nvPr/>
        </p:nvSpPr>
        <p:spPr>
          <a:xfrm>
            <a:off x="1125036" y="2091375"/>
            <a:ext cx="120822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인적자원관리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컨디션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향상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35E7A5-077B-935E-8E07-EE6A3174B497}"/>
              </a:ext>
            </a:extLst>
          </p:cNvPr>
          <p:cNvSpPr txBox="1"/>
          <p:nvPr/>
        </p:nvSpPr>
        <p:spPr>
          <a:xfrm>
            <a:off x="2367863" y="1702012"/>
            <a:ext cx="94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구분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45E34D-F28A-603C-A182-BCBD5CF8BE55}"/>
              </a:ext>
            </a:extLst>
          </p:cNvPr>
          <p:cNvSpPr txBox="1"/>
          <p:nvPr/>
        </p:nvSpPr>
        <p:spPr>
          <a:xfrm>
            <a:off x="2321345" y="3893519"/>
            <a:ext cx="1042606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객실승무원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961B68-5AF4-96C8-79AE-5120955F7055}"/>
              </a:ext>
            </a:extLst>
          </p:cNvPr>
          <p:cNvSpPr txBox="1"/>
          <p:nvPr/>
        </p:nvSpPr>
        <p:spPr>
          <a:xfrm>
            <a:off x="2321345" y="2091375"/>
            <a:ext cx="104260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탑승 직원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조종사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객실승무원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C3F3B6-C4EB-F307-B7B2-78844CBD4A2D}"/>
              </a:ext>
            </a:extLst>
          </p:cNvPr>
          <p:cNvSpPr txBox="1"/>
          <p:nvPr/>
        </p:nvSpPr>
        <p:spPr>
          <a:xfrm>
            <a:off x="4632440" y="1702012"/>
            <a:ext cx="94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감성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9DD9DF-86D4-2DCB-63AB-0162E02A07BD}"/>
              </a:ext>
            </a:extLst>
          </p:cNvPr>
          <p:cNvSpPr txBox="1"/>
          <p:nvPr/>
        </p:nvSpPr>
        <p:spPr>
          <a:xfrm>
            <a:off x="4585922" y="3893519"/>
            <a:ext cx="1042606" cy="173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ⓞ angry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fear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happiness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neutral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④ surprise</a:t>
            </a:r>
          </a:p>
          <a:p>
            <a:pPr algn="ctr">
              <a:lnSpc>
                <a:spcPct val="150000"/>
              </a:lnSpc>
            </a:pPr>
            <a:endParaRPr lang="en-US" altLang="ko-KR" sz="700" dirty="0">
              <a:highlight>
                <a:srgbClr val="9CB5B8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highlight>
                  <a:srgbClr val="9CB5B8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5 emotions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E0A4EE-09ED-971A-CDE4-CA6A59633F6C}"/>
              </a:ext>
            </a:extLst>
          </p:cNvPr>
          <p:cNvSpPr txBox="1"/>
          <p:nvPr/>
        </p:nvSpPr>
        <p:spPr>
          <a:xfrm>
            <a:off x="4585922" y="2091375"/>
            <a:ext cx="1042606" cy="1478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ⓞ angry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① happiness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② neutral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③ sadness</a:t>
            </a:r>
          </a:p>
          <a:p>
            <a:pPr algn="ctr">
              <a:lnSpc>
                <a:spcPct val="150000"/>
              </a:lnSpc>
            </a:pPr>
            <a:endParaRPr lang="en-US" altLang="ko-KR" sz="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highlight>
                  <a:srgbClr val="9CB5B8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4 emotions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D1021-9480-AA99-B644-9CE6E97C395F}"/>
              </a:ext>
            </a:extLst>
          </p:cNvPr>
          <p:cNvSpPr txBox="1"/>
          <p:nvPr/>
        </p:nvSpPr>
        <p:spPr>
          <a:xfrm>
            <a:off x="3493279" y="1702012"/>
            <a:ext cx="9495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대상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E39BA5-667F-D416-8E23-77BB5629E43F}"/>
              </a:ext>
            </a:extLst>
          </p:cNvPr>
          <p:cNvSpPr txBox="1"/>
          <p:nvPr/>
        </p:nvSpPr>
        <p:spPr>
          <a:xfrm>
            <a:off x="3446761" y="3893519"/>
            <a:ext cx="104260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탑승 승객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표정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잠재적 니즈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78B5DB-54D9-DBA7-10B9-39013A02D1E6}"/>
              </a:ext>
            </a:extLst>
          </p:cNvPr>
          <p:cNvSpPr txBox="1"/>
          <p:nvPr/>
        </p:nvSpPr>
        <p:spPr>
          <a:xfrm>
            <a:off x="3446761" y="2091375"/>
            <a:ext cx="1042606" cy="133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기내 탑승 직원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표정</a:t>
            </a:r>
            <a:endParaRPr lang="en-US" altLang="ko-KR" sz="1100" dirty="0">
              <a:highlight>
                <a:srgbClr val="D6E43D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↓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잠재적 니즈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79968"/>
      </p:ext>
    </p:extLst>
  </p:cSld>
  <p:clrMapOvr>
    <a:masterClrMapping/>
  </p:clrMapOvr>
  <p:transition spd="slow" advTm="47155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998AA-1C9D-F384-D8CB-93011DA2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67EFA7-B217-32DE-CE4A-36C3D0E68AB5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CA3022-B65D-911C-85D3-8DD094BD4962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F82D7C-9092-40D1-3B7A-85619241B221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B616373-1F28-A86B-ABF2-A69CA9F82606}"/>
              </a:ext>
            </a:extLst>
          </p:cNvPr>
          <p:cNvSpPr txBox="1"/>
          <p:nvPr/>
        </p:nvSpPr>
        <p:spPr>
          <a:xfrm>
            <a:off x="2392256" y="651411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동향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07E922A-BAAB-2489-4234-1064A23FC2B8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D0220C-FE5C-C88A-91CF-1FF66080115D}"/>
              </a:ext>
            </a:extLst>
          </p:cNvPr>
          <p:cNvGrpSpPr/>
          <p:nvPr/>
        </p:nvGrpSpPr>
        <p:grpSpPr>
          <a:xfrm>
            <a:off x="1172559" y="1553327"/>
            <a:ext cx="2802181" cy="307777"/>
            <a:chOff x="1172559" y="1697849"/>
            <a:chExt cx="2802181" cy="30777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9AD62F4-9693-3A93-E3EF-2BD83E134E45}"/>
                </a:ext>
              </a:extLst>
            </p:cNvPr>
            <p:cNvSpPr/>
            <p:nvPr/>
          </p:nvSpPr>
          <p:spPr>
            <a:xfrm>
              <a:off x="1172559" y="1701800"/>
              <a:ext cx="2802181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407C3D-1144-1B71-98A5-718C14ED53F0}"/>
                </a:ext>
              </a:extLst>
            </p:cNvPr>
            <p:cNvSpPr txBox="1"/>
            <p:nvPr/>
          </p:nvSpPr>
          <p:spPr>
            <a:xfrm>
              <a:off x="1492263" y="1697849"/>
              <a:ext cx="21627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유사한 시스템에 대한 분석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38EB17-8DE1-907D-6988-04EAC885F736}"/>
              </a:ext>
            </a:extLst>
          </p:cNvPr>
          <p:cNvGrpSpPr/>
          <p:nvPr/>
        </p:nvGrpSpPr>
        <p:grpSpPr>
          <a:xfrm>
            <a:off x="1172559" y="4485041"/>
            <a:ext cx="2802181" cy="307777"/>
            <a:chOff x="1172559" y="4549367"/>
            <a:chExt cx="2802181" cy="307777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38E1E0F-29E6-FFF1-611B-FED58693091B}"/>
                </a:ext>
              </a:extLst>
            </p:cNvPr>
            <p:cNvSpPr/>
            <p:nvPr/>
          </p:nvSpPr>
          <p:spPr>
            <a:xfrm>
              <a:off x="1172559" y="4553318"/>
              <a:ext cx="2802181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CD84B6-8D3B-5C3B-1AFA-50DA8DA5FD67}"/>
                </a:ext>
              </a:extLst>
            </p:cNvPr>
            <p:cNvSpPr txBox="1"/>
            <p:nvPr/>
          </p:nvSpPr>
          <p:spPr>
            <a:xfrm>
              <a:off x="2131862" y="4549367"/>
              <a:ext cx="883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향후 전망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4DD983-FD25-B977-6541-2E7B78D33473}"/>
              </a:ext>
            </a:extLst>
          </p:cNvPr>
          <p:cNvGrpSpPr/>
          <p:nvPr/>
        </p:nvGrpSpPr>
        <p:grpSpPr>
          <a:xfrm>
            <a:off x="1468412" y="1945405"/>
            <a:ext cx="3638550" cy="2397099"/>
            <a:chOff x="1468412" y="2005703"/>
            <a:chExt cx="3638550" cy="239709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0751B84-E888-AD0C-0792-B789F0C5B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8412" y="2148240"/>
              <a:ext cx="3638550" cy="22545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73CFAC-998D-1CF5-B6CE-7B68F8EC6D07}"/>
                </a:ext>
              </a:extLst>
            </p:cNvPr>
            <p:cNvSpPr txBox="1"/>
            <p:nvPr/>
          </p:nvSpPr>
          <p:spPr>
            <a:xfrm>
              <a:off x="1479339" y="2005703"/>
              <a:ext cx="361669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&lt;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참고 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 : </a:t>
              </a:r>
              <a:r>
                <a:rPr lang="ko-KR" altLang="en-US" sz="7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키프리스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얼굴 인식 서비스 시스템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 시스템에서의 얼굴 인식 서비스 장치 및 방법</a:t>
              </a:r>
              <a:r>
                <a:rPr lang="en-US" altLang="ko-KR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&gt;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170CB7-217C-6697-C4BF-65372FAF2B82}"/>
              </a:ext>
            </a:extLst>
          </p:cNvPr>
          <p:cNvSpPr txBox="1"/>
          <p:nvPr/>
        </p:nvSpPr>
        <p:spPr>
          <a:xfrm>
            <a:off x="5288540" y="2140795"/>
            <a:ext cx="5617243" cy="2006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동영상 촬영으로 얻어진 영상을 분석하여 </a:t>
            </a:r>
            <a:r>
              <a:rPr lang="ko-KR" altLang="en-US" sz="1050" dirty="0">
                <a:highlight>
                  <a:srgbClr val="E6E6E6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얼굴의 표정 변화에 따른 감성을 인식하기 위한</a:t>
            </a:r>
            <a:endParaRPr lang="en-US" altLang="ko-KR" sz="1050" dirty="0">
              <a:highlight>
                <a:srgbClr val="E6E6E6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highlight>
                  <a:srgbClr val="E6E6E6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인식 서비스 시스템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의 얼굴 인식 서비스 장치 및 방법에 관한 특허가 출원 및 등록되어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얼굴 인식 및 표정 인식을 한다는 점에서 일취월장 조에서 제시하는 서비스와 기술적 내용은 같지만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그를 기반으로 </a:t>
            </a:r>
            <a:r>
              <a:rPr lang="ko-KR" altLang="en-US" sz="105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 특화 서비스를 지원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한다는 점에서는 차이가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개념모델은 표정 인식 내용을 기반으로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승무원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 고객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항공사 고객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 고객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긍정적인 감정은 증진시키고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부정적인 감정은 감소시킬 수 있는 해결 방안을 제시 및 지원해줌으로써</a:t>
            </a:r>
            <a:endParaRPr lang="en-US" altLang="ko-KR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항공사의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내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외부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고객을 모두 만족시킬 수 있도록 하는 것을 목표로 한다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3C3ED2-85A5-685C-81E9-5EA8A4A757CA}"/>
              </a:ext>
            </a:extLst>
          </p:cNvPr>
          <p:cNvSpPr txBox="1"/>
          <p:nvPr/>
        </p:nvSpPr>
        <p:spPr>
          <a:xfrm>
            <a:off x="1492263" y="4833047"/>
            <a:ext cx="9540012" cy="152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엔데믹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맞아 </a:t>
            </a:r>
            <a:r>
              <a:rPr lang="ko-KR" altLang="en-US" sz="105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여객 수요 증가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추세에 발맞춰 항공사들이 다시금 활성화되고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시사오늘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ko-KR" altLang="en-US" sz="105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국내 항공사들이 새로운 항공기를 도입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하고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&lt;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아시아경제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에서는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월에 </a:t>
            </a:r>
            <a:r>
              <a:rPr lang="ko-KR" altLang="en-US" sz="1050" u="sng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이후 항공사 직원이 처음으로 늘었다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소식을 전한 것으로 말미암아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코로나로부터 침체되어 있던 여행 및 항공 산업이 빠르게 확대될 것을 쉽게 파악할 수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기술이 발전함에 따라 무인 기기 및 서비스가 증가하고 있음에도 불구하고 직원 추가 채용이 활발하게 일어나고 있다는 것은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 산업에 비해 </a:t>
            </a:r>
            <a:r>
              <a:rPr lang="ko-KR" altLang="en-US" sz="105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항공 산업은 승객의 안전과 편의를 위해 완전 무인 및 직접 서비스가 배제되지 않을 확률이 높다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것으로 해석할 수 있다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기술적인 지원으로 최소한의 </a:t>
            </a:r>
            <a:r>
              <a:rPr lang="ko-KR" altLang="en-US" sz="10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직원들로도</a:t>
            </a:r>
            <a:r>
              <a:rPr lang="ko-KR" altLang="en-US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최상의 서비스 컨디션을 제고할 수 있도록 하는 본 개념 모델은 톡톡한 의의를 가진다</a:t>
            </a:r>
            <a:r>
              <a:rPr lang="en-US" altLang="ko-KR" sz="10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76633"/>
      </p:ext>
    </p:extLst>
  </p:cSld>
  <p:clrMapOvr>
    <a:masterClrMapping/>
  </p:clrMapOvr>
  <p:transition spd="slow" advTm="254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90C2A9-0297-3FE9-F1F2-B1CB7615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1F2E1A-F4D7-B410-A1BA-DCD16ABD52F4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D5C19A-A452-44C5-2C17-2DD9659A77FE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6D59D7-5D74-825F-7BC9-0C71EB033E21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1769F42-4789-AC5C-E834-EFA2F214EBF7}"/>
              </a:ext>
            </a:extLst>
          </p:cNvPr>
          <p:cNvSpPr txBox="1"/>
          <p:nvPr/>
        </p:nvSpPr>
        <p:spPr>
          <a:xfrm>
            <a:off x="2392256" y="651411"/>
            <a:ext cx="5573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요구사항 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모델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how)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9F80B5-DFBC-DC88-B63F-BC1A044B4638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6435790-88C5-FBB6-4E1B-8365197A1AB3}"/>
              </a:ext>
            </a:extLst>
          </p:cNvPr>
          <p:cNvCxnSpPr>
            <a:cxnSpLocks/>
          </p:cNvCxnSpPr>
          <p:nvPr/>
        </p:nvCxnSpPr>
        <p:spPr>
          <a:xfrm>
            <a:off x="1055440" y="5353154"/>
            <a:ext cx="10077016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AC6020-1C4E-5AB3-6723-46FB745F89FA}"/>
              </a:ext>
            </a:extLst>
          </p:cNvPr>
          <p:cNvSpPr/>
          <p:nvPr/>
        </p:nvSpPr>
        <p:spPr>
          <a:xfrm>
            <a:off x="1055439" y="3874020"/>
            <a:ext cx="10077017" cy="30382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608490E-9626-4C62-6790-4C3E18727ED5}"/>
              </a:ext>
            </a:extLst>
          </p:cNvPr>
          <p:cNvGrpSpPr/>
          <p:nvPr/>
        </p:nvGrpSpPr>
        <p:grpSpPr>
          <a:xfrm>
            <a:off x="1228688" y="3895128"/>
            <a:ext cx="1452351" cy="1931471"/>
            <a:chOff x="1228688" y="3895128"/>
            <a:chExt cx="1452351" cy="19314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224C55-CE2A-1B1D-FCCD-551250EBEB54}"/>
                </a:ext>
              </a:extLst>
            </p:cNvPr>
            <p:cNvSpPr txBox="1"/>
            <p:nvPr/>
          </p:nvSpPr>
          <p:spPr>
            <a:xfrm>
              <a:off x="1228689" y="3895128"/>
              <a:ext cx="104708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프로필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E08966-9777-52EA-7131-BEB67DC7FADC}"/>
                </a:ext>
              </a:extLst>
            </p:cNvPr>
            <p:cNvSpPr txBox="1"/>
            <p:nvPr/>
          </p:nvSpPr>
          <p:spPr>
            <a:xfrm>
              <a:off x="1228688" y="4397680"/>
              <a:ext cx="125101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니즈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5498F5-51BC-A057-4226-3B83DA4C412E}"/>
                </a:ext>
              </a:extLst>
            </p:cNvPr>
            <p:cNvSpPr txBox="1"/>
            <p:nvPr/>
          </p:nvSpPr>
          <p:spPr>
            <a:xfrm>
              <a:off x="1228689" y="5564989"/>
              <a:ext cx="145235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100" b="0" i="0" dirty="0"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요구사항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CC5E949-71E9-2306-E224-F813358E7D22}"/>
              </a:ext>
            </a:extLst>
          </p:cNvPr>
          <p:cNvGrpSpPr/>
          <p:nvPr/>
        </p:nvGrpSpPr>
        <p:grpSpPr>
          <a:xfrm>
            <a:off x="2373151" y="1735456"/>
            <a:ext cx="3038140" cy="4343893"/>
            <a:chOff x="2373151" y="1735456"/>
            <a:chExt cx="3038140" cy="434389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2568C2B-0474-AA71-1F4A-DAD6EB7C1249}"/>
                </a:ext>
              </a:extLst>
            </p:cNvPr>
            <p:cNvGrpSpPr/>
            <p:nvPr/>
          </p:nvGrpSpPr>
          <p:grpSpPr>
            <a:xfrm>
              <a:off x="2969966" y="1735456"/>
              <a:ext cx="1512000" cy="1863353"/>
              <a:chOff x="3674393" y="1652491"/>
              <a:chExt cx="1512000" cy="1863353"/>
            </a:xfrm>
          </p:grpSpPr>
          <p:pic>
            <p:nvPicPr>
              <p:cNvPr id="27" name="그림 26" descr="클립아트, 만화 영화, 일러스트레이션, 그림이(가) 표시된 사진&#10;&#10;자동 생성된 설명">
                <a:extLst>
                  <a:ext uri="{FF2B5EF4-FFF2-40B4-BE49-F238E27FC236}">
                    <a16:creationId xmlns:a16="http://schemas.microsoft.com/office/drawing/2014/main" id="{572C3A28-4488-7763-8C93-CD96CE34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4393" y="1652491"/>
                <a:ext cx="1512000" cy="15120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0366228-E7AF-9BD1-0608-237635145229}"/>
                  </a:ext>
                </a:extLst>
              </p:cNvPr>
              <p:cNvSpPr txBox="1"/>
              <p:nvPr/>
            </p:nvSpPr>
            <p:spPr>
              <a:xfrm>
                <a:off x="4088587" y="3254234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김기장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D7E672-EAA0-E219-B232-7FC6B08FB373}"/>
                </a:ext>
              </a:extLst>
            </p:cNvPr>
            <p:cNvSpPr txBox="1"/>
            <p:nvPr/>
          </p:nvSpPr>
          <p:spPr>
            <a:xfrm>
              <a:off x="2373151" y="3895128"/>
              <a:ext cx="30381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1. </a:t>
              </a:r>
              <a:r>
                <a:rPr lang="ko-KR" altLang="en-US" sz="1100" spc="3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김기장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남성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/39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조종사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FC7641-00F0-A31A-4936-264CBF225513}"/>
                </a:ext>
              </a:extLst>
            </p:cNvPr>
            <p:cNvSpPr txBox="1"/>
            <p:nvPr/>
          </p:nvSpPr>
          <p:spPr>
            <a:xfrm>
              <a:off x="2392256" y="4331735"/>
              <a:ext cx="2999931" cy="82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큰 집중력이 필요하기 때문에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비행 전 컨디션 조절을 도와주는 서비스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희망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 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장시간 비행 후 복지서비스로 피로 회복을 희망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EACF24C-9C89-E7BD-5784-E02708C3BA99}"/>
                </a:ext>
              </a:extLst>
            </p:cNvPr>
            <p:cNvSpPr txBox="1"/>
            <p:nvPr/>
          </p:nvSpPr>
          <p:spPr>
            <a:xfrm>
              <a:off x="2392256" y="5503614"/>
              <a:ext cx="2999931" cy="575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 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출근 시 직원 표정인식해 피드백해주는 기능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컨디션에 따라 적절한 서비스를 지원하는 기능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5C1788F-C31B-8253-8E6C-2A5107DB4A74}"/>
              </a:ext>
            </a:extLst>
          </p:cNvPr>
          <p:cNvGrpSpPr/>
          <p:nvPr/>
        </p:nvGrpSpPr>
        <p:grpSpPr>
          <a:xfrm>
            <a:off x="5396462" y="1729313"/>
            <a:ext cx="3310169" cy="4603952"/>
            <a:chOff x="5500921" y="1729313"/>
            <a:chExt cx="3310169" cy="460395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ABA5770-C77B-E401-D040-55FDFCD9A5B6}"/>
                </a:ext>
              </a:extLst>
            </p:cNvPr>
            <p:cNvGrpSpPr/>
            <p:nvPr/>
          </p:nvGrpSpPr>
          <p:grpSpPr>
            <a:xfrm>
              <a:off x="5964946" y="1729313"/>
              <a:ext cx="1512000" cy="1863353"/>
              <a:chOff x="7071913" y="1652491"/>
              <a:chExt cx="1512000" cy="1863353"/>
            </a:xfrm>
          </p:grpSpPr>
          <p:pic>
            <p:nvPicPr>
              <p:cNvPr id="30" name="그림 29" descr="클립아트, 만화 영화, 일러스트레이션, 애니메이션이(가) 표시된 사진&#10;&#10;자동 생성된 설명">
                <a:extLst>
                  <a:ext uri="{FF2B5EF4-FFF2-40B4-BE49-F238E27FC236}">
                    <a16:creationId xmlns:a16="http://schemas.microsoft.com/office/drawing/2014/main" id="{78808B35-5964-AF65-F50B-CDB68D73D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1913" y="1652491"/>
                <a:ext cx="1512000" cy="15120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88E3F2-7C14-4551-32AB-873F1023BEE7}"/>
                  </a:ext>
                </a:extLst>
              </p:cNvPr>
              <p:cNvSpPr txBox="1"/>
              <p:nvPr/>
            </p:nvSpPr>
            <p:spPr>
              <a:xfrm>
                <a:off x="7644232" y="3254234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한기내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9D1C7E-3484-263D-E295-E52955C4085D}"/>
                </a:ext>
              </a:extLst>
            </p:cNvPr>
            <p:cNvSpPr txBox="1"/>
            <p:nvPr/>
          </p:nvSpPr>
          <p:spPr>
            <a:xfrm>
              <a:off x="5636935" y="3895128"/>
              <a:ext cx="30381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한기내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여성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/28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객실승무원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3CEBA-3928-76FE-F752-A333D5C4C66D}"/>
                </a:ext>
              </a:extLst>
            </p:cNvPr>
            <p:cNvSpPr txBox="1"/>
            <p:nvPr/>
          </p:nvSpPr>
          <p:spPr>
            <a:xfrm>
              <a:off x="5500921" y="4331735"/>
              <a:ext cx="3310169" cy="82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비행 중 비상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돌발상황이 일어나지 않기를 희망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서비스가 필요한 고객만을 한 눈에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볼 수 있기를 희망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다수의 고객 관리 </a:t>
              </a:r>
              <a:r>
                <a:rPr lang="en-US" altLang="ko-KR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적시에 서비스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할 수 있기를 희망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198167-DE8B-8895-ABB3-0FBF707D8EE9}"/>
                </a:ext>
              </a:extLst>
            </p:cNvPr>
            <p:cNvSpPr txBox="1"/>
            <p:nvPr/>
          </p:nvSpPr>
          <p:spPr>
            <a:xfrm>
              <a:off x="5500921" y="5503614"/>
              <a:ext cx="3310169" cy="82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유의가 필요한 승객의 표정을 검출해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승무원에게 승객 위치 및 서비스 매뉴얼을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제공하는 기능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1377D62-1DBD-D8DB-BD99-20A3322ACC1B}"/>
              </a:ext>
            </a:extLst>
          </p:cNvPr>
          <p:cNvGrpSpPr/>
          <p:nvPr/>
        </p:nvGrpSpPr>
        <p:grpSpPr>
          <a:xfrm>
            <a:off x="8570616" y="1729313"/>
            <a:ext cx="3104277" cy="4355056"/>
            <a:chOff x="8691803" y="1729313"/>
            <a:chExt cx="3104277" cy="43550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09A427E-398B-C475-D519-EEA3B7744108}"/>
                </a:ext>
              </a:extLst>
            </p:cNvPr>
            <p:cNvGrpSpPr/>
            <p:nvPr/>
          </p:nvGrpSpPr>
          <p:grpSpPr>
            <a:xfrm>
              <a:off x="9170290" y="1729313"/>
              <a:ext cx="1512000" cy="1828353"/>
              <a:chOff x="9170290" y="1729313"/>
              <a:chExt cx="1512000" cy="1828353"/>
            </a:xfrm>
          </p:grpSpPr>
          <p:pic>
            <p:nvPicPr>
              <p:cNvPr id="10" name="그림 9" descr="클립아트, 만화 영화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E7F425D1-1643-0DA0-2F54-C138899B6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0290" y="1729313"/>
                <a:ext cx="1512000" cy="151200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F05488-2B2D-2949-397B-0E92D25F98A8}"/>
                  </a:ext>
                </a:extLst>
              </p:cNvPr>
              <p:cNvSpPr txBox="1"/>
              <p:nvPr/>
            </p:nvSpPr>
            <p:spPr>
              <a:xfrm>
                <a:off x="9313945" y="3296056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이름 </a:t>
                </a:r>
                <a:r>
                  <a:rPr lang="en-US" altLang="ko-KR" sz="11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 </a:t>
                </a:r>
                <a:r>
                  <a:rPr lang="ko-KR" altLang="en-US" sz="11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강승객</a:t>
                </a:r>
                <a:endPara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211322-53D5-59B4-E3FF-BA709577988D}"/>
                </a:ext>
              </a:extLst>
            </p:cNvPr>
            <p:cNvSpPr txBox="1"/>
            <p:nvPr/>
          </p:nvSpPr>
          <p:spPr>
            <a:xfrm>
              <a:off x="8691803" y="3883709"/>
              <a:ext cx="3104277" cy="267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sz="1100" spc="3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강승객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남성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/15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학생</a:t>
              </a:r>
              <a:r>
                <a:rPr lang="en-US" altLang="ko-KR" sz="1100" spc="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06DB65-F154-4BAD-887C-CB4E0EB28898}"/>
                </a:ext>
              </a:extLst>
            </p:cNvPr>
            <p:cNvSpPr txBox="1"/>
            <p:nvPr/>
          </p:nvSpPr>
          <p:spPr>
            <a:xfrm>
              <a:off x="8919825" y="4351390"/>
              <a:ext cx="2212632" cy="82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 욕구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내가 모르는 욕구 모두 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말하지 않아도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승무원이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알아서 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충족 </a:t>
              </a:r>
              <a:r>
                <a:rPr lang="ko-KR" altLang="en-US" sz="1100" dirty="0" err="1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시켜주기를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희망</a:t>
              </a:r>
              <a:endParaRPr lang="en-US" altLang="ko-KR" sz="1100" dirty="0">
                <a:highlight>
                  <a:srgbClr val="D6E43D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97DA12-7F54-BF48-1AB1-4F7A987B39D4}"/>
                </a:ext>
              </a:extLst>
            </p:cNvPr>
            <p:cNvSpPr txBox="1"/>
            <p:nvPr/>
          </p:nvSpPr>
          <p:spPr>
            <a:xfrm>
              <a:off x="8919824" y="5508634"/>
              <a:ext cx="2250625" cy="575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고객 맞춤 서비스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공포 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불안감 관리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087913"/>
      </p:ext>
    </p:extLst>
  </p:cSld>
  <p:clrMapOvr>
    <a:masterClrMapping/>
  </p:clrMapOvr>
  <p:transition spd="slow" advTm="12149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1854-E392-DCF9-7420-697F2733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A32529-0CEB-AB45-0BF9-4F370AE00D39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3DCA6E-3C1F-A94C-3F65-BE5F7A6C8F6C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65181-DF05-DC3D-67F8-00CCCA52E97D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381D92C-3FB7-1AC4-7C0C-DB7EBFD921BF}"/>
              </a:ext>
            </a:extLst>
          </p:cNvPr>
          <p:cNvSpPr txBox="1"/>
          <p:nvPr/>
        </p:nvSpPr>
        <p:spPr>
          <a:xfrm>
            <a:off x="2392256" y="651411"/>
            <a:ext cx="5246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개발자 요구사항 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개념 모델</a:t>
            </a:r>
            <a:r>
              <a:rPr lang="en-US" altLang="ko-KR" sz="2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how)</a:t>
            </a:r>
            <a:endParaRPr lang="ko-KR" altLang="en-US" sz="2800" dirty="0">
              <a:solidFill>
                <a:srgbClr val="10193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A51A0CA-75AD-8DA3-3D2F-6A0EC55A0A3E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DCC199-2C39-C4D0-5F70-9DCBD42003C9}"/>
              </a:ext>
            </a:extLst>
          </p:cNvPr>
          <p:cNvGrpSpPr/>
          <p:nvPr/>
        </p:nvGrpSpPr>
        <p:grpSpPr>
          <a:xfrm>
            <a:off x="1172559" y="1569802"/>
            <a:ext cx="2802181" cy="307777"/>
            <a:chOff x="1172559" y="1697849"/>
            <a:chExt cx="2802181" cy="307777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8C2DC28C-36B7-F92C-7714-D551AAFA9859}"/>
                </a:ext>
              </a:extLst>
            </p:cNvPr>
            <p:cNvSpPr/>
            <p:nvPr/>
          </p:nvSpPr>
          <p:spPr>
            <a:xfrm>
              <a:off x="1172559" y="1701800"/>
              <a:ext cx="2802181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F0025-B6D3-A4F5-029C-ACCE041973AD}"/>
                </a:ext>
              </a:extLst>
            </p:cNvPr>
            <p:cNvSpPr txBox="1"/>
            <p:nvPr/>
          </p:nvSpPr>
          <p:spPr>
            <a:xfrm>
              <a:off x="1514709" y="1697849"/>
              <a:ext cx="2117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프로그래밍 기반 서비스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737D4A4-8B76-4E2E-DB8F-C44F11E76A8E}"/>
              </a:ext>
            </a:extLst>
          </p:cNvPr>
          <p:cNvSpPr/>
          <p:nvPr/>
        </p:nvSpPr>
        <p:spPr>
          <a:xfrm>
            <a:off x="1778001" y="2159516"/>
            <a:ext cx="8648700" cy="30382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5577B2-FFBF-924F-AC94-D4CAAD59E146}"/>
              </a:ext>
            </a:extLst>
          </p:cNvPr>
          <p:cNvSpPr txBox="1"/>
          <p:nvPr/>
        </p:nvSpPr>
        <p:spPr>
          <a:xfrm>
            <a:off x="2401668" y="2180624"/>
            <a:ext cx="1047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341CF-0804-9720-4A1C-3D75BAC5D58F}"/>
              </a:ext>
            </a:extLst>
          </p:cNvPr>
          <p:cNvSpPr txBox="1"/>
          <p:nvPr/>
        </p:nvSpPr>
        <p:spPr>
          <a:xfrm>
            <a:off x="4340561" y="2180624"/>
            <a:ext cx="3038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내용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948BA0F-2FB3-BD97-8EA0-B6687037AFD4}"/>
              </a:ext>
            </a:extLst>
          </p:cNvPr>
          <p:cNvGrpSpPr/>
          <p:nvPr/>
        </p:nvGrpSpPr>
        <p:grpSpPr>
          <a:xfrm>
            <a:off x="1934609" y="2628043"/>
            <a:ext cx="8492092" cy="829651"/>
            <a:chOff x="1934609" y="2628043"/>
            <a:chExt cx="8492092" cy="8296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0A5880-4A4A-8D81-9B37-7C231C9BC317}"/>
                </a:ext>
              </a:extLst>
            </p:cNvPr>
            <p:cNvSpPr txBox="1"/>
            <p:nvPr/>
          </p:nvSpPr>
          <p:spPr>
            <a:xfrm>
              <a:off x="4330701" y="2628043"/>
              <a:ext cx="6096000" cy="8296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충분한 숫자의 표정 데이터셋이 필요함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데이터셋을 기반으로 기계학습 알고리즘을 훈련시켜 표정을 인식하고 분류할 수 있는 모델을 만듦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새로 들어오는 데이터를 트레이닝 된 모델에 적용해서 표정을 인식할 수 있어야 함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C5AF3B-63B9-A1AA-D4AD-D5F1870D1B9E}"/>
                </a:ext>
              </a:extLst>
            </p:cNvPr>
            <p:cNvSpPr txBox="1"/>
            <p:nvPr/>
          </p:nvSpPr>
          <p:spPr>
            <a:xfrm>
              <a:off x="1934609" y="2881959"/>
              <a:ext cx="1981200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표정인식 데이터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78018B9-4F6C-9558-7A84-2B0F4C8C4F98}"/>
              </a:ext>
            </a:extLst>
          </p:cNvPr>
          <p:cNvCxnSpPr>
            <a:cxnSpLocks/>
          </p:cNvCxnSpPr>
          <p:nvPr/>
        </p:nvCxnSpPr>
        <p:spPr>
          <a:xfrm>
            <a:off x="1778001" y="3602892"/>
            <a:ext cx="865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73E6DC-D749-8F03-BF57-734DE2BD9025}"/>
              </a:ext>
            </a:extLst>
          </p:cNvPr>
          <p:cNvGrpSpPr/>
          <p:nvPr/>
        </p:nvGrpSpPr>
        <p:grpSpPr>
          <a:xfrm>
            <a:off x="1934609" y="3767593"/>
            <a:ext cx="8492092" cy="575735"/>
            <a:chOff x="1934609" y="4009329"/>
            <a:chExt cx="8492092" cy="5757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05B871-B84E-7597-986C-914688CCDF60}"/>
                </a:ext>
              </a:extLst>
            </p:cNvPr>
            <p:cNvSpPr txBox="1"/>
            <p:nvPr/>
          </p:nvSpPr>
          <p:spPr>
            <a:xfrm>
              <a:off x="1934609" y="4136287"/>
              <a:ext cx="1981200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(2) </a:t>
              </a:r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3E62C9-0B94-29AD-8476-23927D4F6C52}"/>
                </a:ext>
              </a:extLst>
            </p:cNvPr>
            <p:cNvSpPr txBox="1"/>
            <p:nvPr/>
          </p:nvSpPr>
          <p:spPr>
            <a:xfrm>
              <a:off x="4330701" y="4009329"/>
              <a:ext cx="6096000" cy="575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FontTx/>
                <a:buChar char="-"/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실시간 영상을 처리하여 표정을 분석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해야 함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10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웹캠을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사용할 수 있는 기능을 웹에 구현해야 함</a:t>
              </a:r>
              <a:endPara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BDCFF99-5E9F-95E0-8D9D-AACC5501AF5A}"/>
              </a:ext>
            </a:extLst>
          </p:cNvPr>
          <p:cNvCxnSpPr>
            <a:cxnSpLocks/>
          </p:cNvCxnSpPr>
          <p:nvPr/>
        </p:nvCxnSpPr>
        <p:spPr>
          <a:xfrm>
            <a:off x="1778001" y="4504592"/>
            <a:ext cx="865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F9F2C7-789E-10DF-4E31-C6428CFDEC8B}"/>
              </a:ext>
            </a:extLst>
          </p:cNvPr>
          <p:cNvSpPr txBox="1"/>
          <p:nvPr/>
        </p:nvSpPr>
        <p:spPr>
          <a:xfrm>
            <a:off x="1934609" y="5228223"/>
            <a:ext cx="1981200" cy="321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 관련 요소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E352DE-3264-EAF6-290C-CBFDE0FDA494}"/>
              </a:ext>
            </a:extLst>
          </p:cNvPr>
          <p:cNvSpPr txBox="1"/>
          <p:nvPr/>
        </p:nvSpPr>
        <p:spPr>
          <a:xfrm>
            <a:off x="4330701" y="4665857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최적화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</a:p>
          <a:p>
            <a:pPr>
              <a:lnSpc>
                <a:spcPct val="10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실시간으로 이루어지는 표정인식의 성능을 최적화해야 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표정인식을 위한 적절한 모델을 선택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ㄴ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오픈소스 라이브러리나 프레임워크를 사용할 수 있음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 개발 환경 구축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ㄴ 개발에 필요한 언어와 도구를 설정해야 함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0362127"/>
      </p:ext>
    </p:extLst>
  </p:cSld>
  <p:clrMapOvr>
    <a:masterClrMapping/>
  </p:clrMapOvr>
  <p:transition spd="slow" advTm="6191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2373FE-0361-F9C7-972C-5754240E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0307-01EF-4E27-9B78-8264F93FACC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A1C05D-36FB-5552-FF8F-016224C2E45C}"/>
              </a:ext>
            </a:extLst>
          </p:cNvPr>
          <p:cNvGrpSpPr/>
          <p:nvPr/>
        </p:nvGrpSpPr>
        <p:grpSpPr>
          <a:xfrm>
            <a:off x="983432" y="497522"/>
            <a:ext cx="1408825" cy="830997"/>
            <a:chOff x="954351" y="856911"/>
            <a:chExt cx="1408825" cy="83099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B6B7A4-887F-7C69-00E1-7C476ED1B36B}"/>
                </a:ext>
              </a:extLst>
            </p:cNvPr>
            <p:cNvSpPr txBox="1"/>
            <p:nvPr/>
          </p:nvSpPr>
          <p:spPr>
            <a:xfrm>
              <a:off x="1415480" y="856911"/>
              <a:ext cx="9476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rgbClr val="10193A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</a:t>
              </a:r>
              <a:endParaRPr lang="ko-KR" altLang="en-US" sz="48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2214AA-5D15-5C68-4EB2-619F40FC04B6}"/>
                </a:ext>
              </a:extLst>
            </p:cNvPr>
            <p:cNvSpPr txBox="1"/>
            <p:nvPr/>
          </p:nvSpPr>
          <p:spPr>
            <a:xfrm>
              <a:off x="954351" y="1133909"/>
              <a:ext cx="7457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10193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Chapter</a:t>
              </a:r>
              <a:endParaRPr lang="ko-KR" altLang="en-US" sz="1200" dirty="0">
                <a:solidFill>
                  <a:srgbClr val="10193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766F644-E26C-C06E-E356-0CC0A3BF4671}"/>
              </a:ext>
            </a:extLst>
          </p:cNvPr>
          <p:cNvSpPr txBox="1"/>
          <p:nvPr/>
        </p:nvSpPr>
        <p:spPr>
          <a:xfrm>
            <a:off x="2392256" y="651411"/>
            <a:ext cx="85619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>
                <a:solidFill>
                  <a:srgbClr val="10193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사용자 요구사항과 개발자 요구사항의 차이점에 대한 해결방안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A2642C-2B17-AFC0-DC75-876658644CC1}"/>
              </a:ext>
            </a:extLst>
          </p:cNvPr>
          <p:cNvCxnSpPr>
            <a:cxnSpLocks/>
          </p:cNvCxnSpPr>
          <p:nvPr/>
        </p:nvCxnSpPr>
        <p:spPr>
          <a:xfrm>
            <a:off x="1055440" y="1328519"/>
            <a:ext cx="10077017" cy="0"/>
          </a:xfrm>
          <a:prstGeom prst="line">
            <a:avLst/>
          </a:prstGeom>
          <a:ln w="9525">
            <a:solidFill>
              <a:srgbClr val="1019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40AD1C-9610-A324-5362-A95543063277}"/>
              </a:ext>
            </a:extLst>
          </p:cNvPr>
          <p:cNvGrpSpPr/>
          <p:nvPr/>
        </p:nvGrpSpPr>
        <p:grpSpPr>
          <a:xfrm>
            <a:off x="1172559" y="1581133"/>
            <a:ext cx="2802181" cy="307777"/>
            <a:chOff x="1172559" y="1697849"/>
            <a:chExt cx="2802181" cy="307777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9B5E0AE-9B24-6B5D-AB1F-0DA35E1583B0}"/>
                </a:ext>
              </a:extLst>
            </p:cNvPr>
            <p:cNvSpPr/>
            <p:nvPr/>
          </p:nvSpPr>
          <p:spPr>
            <a:xfrm>
              <a:off x="1172559" y="1701800"/>
              <a:ext cx="2802181" cy="303826"/>
            </a:xfrm>
            <a:prstGeom prst="roundRect">
              <a:avLst>
                <a:gd name="adj" fmla="val 50000"/>
              </a:avLst>
            </a:prstGeom>
            <a:solidFill>
              <a:srgbClr val="1019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A095FB-51CA-74CF-541E-B85FCA97FD5B}"/>
                </a:ext>
              </a:extLst>
            </p:cNvPr>
            <p:cNvSpPr txBox="1"/>
            <p:nvPr/>
          </p:nvSpPr>
          <p:spPr>
            <a:xfrm>
              <a:off x="1371243" y="1697849"/>
              <a:ext cx="2404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개발자 요구사항 차이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9C5AF2-2C2F-BB55-0FF2-A7C61E0F1181}"/>
              </a:ext>
            </a:extLst>
          </p:cNvPr>
          <p:cNvGrpSpPr/>
          <p:nvPr/>
        </p:nvGrpSpPr>
        <p:grpSpPr>
          <a:xfrm>
            <a:off x="4674480" y="4394659"/>
            <a:ext cx="6660759" cy="1004442"/>
            <a:chOff x="4695972" y="4342280"/>
            <a:chExt cx="6660759" cy="100444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BAFDC0-2DBD-0087-5841-72DC943E62AF}"/>
                </a:ext>
              </a:extLst>
            </p:cNvPr>
            <p:cNvGrpSpPr/>
            <p:nvPr/>
          </p:nvGrpSpPr>
          <p:grpSpPr>
            <a:xfrm>
              <a:off x="4695972" y="4342280"/>
              <a:ext cx="2802181" cy="307777"/>
              <a:chOff x="1172559" y="1697849"/>
              <a:chExt cx="2802181" cy="307777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B2A967B1-A338-36BD-EE23-8B7EC747DF1A}"/>
                  </a:ext>
                </a:extLst>
              </p:cNvPr>
              <p:cNvSpPr/>
              <p:nvPr/>
            </p:nvSpPr>
            <p:spPr>
              <a:xfrm>
                <a:off x="1172559" y="1701800"/>
                <a:ext cx="2802181" cy="303826"/>
              </a:xfrm>
              <a:prstGeom prst="roundRect">
                <a:avLst>
                  <a:gd name="adj" fmla="val 50000"/>
                </a:avLst>
              </a:prstGeom>
              <a:solidFill>
                <a:srgbClr val="1019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BC9F78-54E5-7B50-695D-32B23B557C5B}"/>
                  </a:ext>
                </a:extLst>
              </p:cNvPr>
              <p:cNvSpPr txBox="1"/>
              <p:nvPr/>
            </p:nvSpPr>
            <p:spPr>
              <a:xfrm>
                <a:off x="2077367" y="1697849"/>
                <a:ext cx="992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spc="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해결방안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9A5D09-E238-66F5-F1E2-815B0B73F52F}"/>
                </a:ext>
              </a:extLst>
            </p:cNvPr>
            <p:cNvSpPr txBox="1"/>
            <p:nvPr/>
          </p:nvSpPr>
          <p:spPr>
            <a:xfrm>
              <a:off x="4695972" y="4727001"/>
              <a:ext cx="6660759" cy="619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사용자 및 개발자의 요구사항을 절충하기 위해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2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 내의 </a:t>
              </a:r>
              <a:r>
                <a:rPr lang="ko-KR" altLang="en-US" sz="1200" dirty="0" err="1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웹캠을</a:t>
              </a:r>
              <a:r>
                <a:rPr lang="ko-KR" altLang="en-US" sz="1200" dirty="0">
                  <a:highlight>
                    <a:srgbClr val="D6E43D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활용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하는 방식으로 용량을 최소화하여 승객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및 직원의 표정을 실시간 인식하는 것으로 함</a:t>
              </a:r>
              <a:r>
                <a:rPr lang="en-US" altLang="ko-KR" sz="12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92EC7A-D15D-00DB-AEC7-4EEC1781E610}"/>
              </a:ext>
            </a:extLst>
          </p:cNvPr>
          <p:cNvSpPr/>
          <p:nvPr/>
        </p:nvSpPr>
        <p:spPr>
          <a:xfrm>
            <a:off x="1778001" y="2159516"/>
            <a:ext cx="8648700" cy="30382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864BF-B7B3-D196-E0C7-467B055BF2FA}"/>
              </a:ext>
            </a:extLst>
          </p:cNvPr>
          <p:cNvSpPr txBox="1"/>
          <p:nvPr/>
        </p:nvSpPr>
        <p:spPr>
          <a:xfrm>
            <a:off x="2614043" y="2180624"/>
            <a:ext cx="1047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2DC1D-984B-1791-1264-BF4C4513A08A}"/>
              </a:ext>
            </a:extLst>
          </p:cNvPr>
          <p:cNvSpPr txBox="1"/>
          <p:nvPr/>
        </p:nvSpPr>
        <p:spPr>
          <a:xfrm>
            <a:off x="4340561" y="2180624"/>
            <a:ext cx="30381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상세 내용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EA882EB-E757-F027-C195-23CA394988B2}"/>
              </a:ext>
            </a:extLst>
          </p:cNvPr>
          <p:cNvGrpSpPr/>
          <p:nvPr/>
        </p:nvGrpSpPr>
        <p:grpSpPr>
          <a:xfrm>
            <a:off x="2028439" y="2576957"/>
            <a:ext cx="8398262" cy="321819"/>
            <a:chOff x="2028439" y="2653157"/>
            <a:chExt cx="8398262" cy="32181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4DB011-D646-DE26-EDB1-718AA0DED9C2}"/>
                </a:ext>
              </a:extLst>
            </p:cNvPr>
            <p:cNvSpPr txBox="1"/>
            <p:nvPr/>
          </p:nvSpPr>
          <p:spPr>
            <a:xfrm>
              <a:off x="2028439" y="2653157"/>
              <a:ext cx="2218291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(1)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인적자원관리 지원 기능의 경우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106867-2348-AAA7-C830-09D469ABF193}"/>
                </a:ext>
              </a:extLst>
            </p:cNvPr>
            <p:cNvSpPr txBox="1"/>
            <p:nvPr/>
          </p:nvSpPr>
          <p:spPr>
            <a:xfrm>
              <a:off x="4695972" y="2653157"/>
              <a:ext cx="5730729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출퇴근 기록기의 카메라를 사용하기 위해 하드웨어와 웹을 연결하는 데에 한계가 있음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8417AC8-C5CF-BE92-65DD-B9CF71E522B0}"/>
              </a:ext>
            </a:extLst>
          </p:cNvPr>
          <p:cNvGrpSpPr/>
          <p:nvPr/>
        </p:nvGrpSpPr>
        <p:grpSpPr>
          <a:xfrm>
            <a:off x="1934608" y="3248916"/>
            <a:ext cx="8492093" cy="321819"/>
            <a:chOff x="1934608" y="3325116"/>
            <a:chExt cx="8492093" cy="3218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49F8390-C2D3-4C8D-1B76-072B69715EBA}"/>
                </a:ext>
              </a:extLst>
            </p:cNvPr>
            <p:cNvSpPr txBox="1"/>
            <p:nvPr/>
          </p:nvSpPr>
          <p:spPr>
            <a:xfrm>
              <a:off x="1934608" y="3325116"/>
              <a:ext cx="2405953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(2)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객실승무원 업무 지원 기능의 경우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524298-92E6-215C-AEC0-7EC8A3F8863B}"/>
                </a:ext>
              </a:extLst>
            </p:cNvPr>
            <p:cNvSpPr txBox="1"/>
            <p:nvPr/>
          </p:nvSpPr>
          <p:spPr>
            <a:xfrm>
              <a:off x="4695972" y="3325116"/>
              <a:ext cx="5730729" cy="321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1">
                <a:lnSpc>
                  <a:spcPct val="150000"/>
                </a:lnSpc>
              </a:pP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-&gt; CCTV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시스템의 연결</a:t>
              </a:r>
              <a:r>
                <a:rPr lang="en-US" altLang="ko-KR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1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그리고 영상을 실시간으로 장시간동안 처리하는 것에 한계가 있음 </a:t>
              </a: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10EDFD0-795A-B44B-CA59-A0B69941BD33}"/>
              </a:ext>
            </a:extLst>
          </p:cNvPr>
          <p:cNvCxnSpPr/>
          <p:nvPr/>
        </p:nvCxnSpPr>
        <p:spPr>
          <a:xfrm>
            <a:off x="1778001" y="3073846"/>
            <a:ext cx="86487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텍스트, 전자제품, 디스플레이, 디스플레이 장치이(가) 표시된 사진&#10;&#10;자동 생성된 설명">
            <a:extLst>
              <a:ext uri="{FF2B5EF4-FFF2-40B4-BE49-F238E27FC236}">
                <a16:creationId xmlns:a16="http://schemas.microsoft.com/office/drawing/2014/main" id="{D0F7847C-494A-6FCB-7B0A-3ABDE388A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1" t="9499" r="13462" b="9499"/>
          <a:stretch/>
        </p:blipFill>
        <p:spPr>
          <a:xfrm>
            <a:off x="1778001" y="3962728"/>
            <a:ext cx="2617007" cy="215671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A8FA6369-7E16-F48B-A32C-633FF48631A0}"/>
              </a:ext>
            </a:extLst>
          </p:cNvPr>
          <p:cNvSpPr/>
          <p:nvPr/>
        </p:nvSpPr>
        <p:spPr>
          <a:xfrm>
            <a:off x="3050504" y="4016639"/>
            <a:ext cx="72000" cy="7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2EFFBC6-249E-3BA4-BBA4-B89BCDF74FDA}"/>
              </a:ext>
            </a:extLst>
          </p:cNvPr>
          <p:cNvSpPr/>
          <p:nvPr/>
        </p:nvSpPr>
        <p:spPr>
          <a:xfrm>
            <a:off x="3154240" y="4040450"/>
            <a:ext cx="36000" cy="3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09844"/>
      </p:ext>
    </p:extLst>
  </p:cSld>
  <p:clrMapOvr>
    <a:masterClrMapping/>
  </p:clrMapOvr>
  <p:transition spd="slow" advTm="741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9|8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1856</Words>
  <Application>Microsoft Office PowerPoint</Application>
  <PresentationFormat>와이드스크린</PresentationFormat>
  <Paragraphs>362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</vt:lpstr>
      <vt:lpstr>나눔스퀘어 ExtraBold</vt:lpstr>
      <vt:lpstr>나눔스퀘어 Bold</vt:lpstr>
      <vt:lpstr>Arial</vt:lpstr>
      <vt:lpstr>Wingdings</vt:lpstr>
      <vt:lpstr>맑은 고딕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개념모델 만들기 프로젝트</dc:title>
  <dc:creator>whang min cheol</dc:creator>
  <cp:lastModifiedBy>k dy</cp:lastModifiedBy>
  <cp:revision>40</cp:revision>
  <dcterms:created xsi:type="dcterms:W3CDTF">2022-10-19T01:56:32Z</dcterms:created>
  <dcterms:modified xsi:type="dcterms:W3CDTF">2023-06-14T05:22:57Z</dcterms:modified>
</cp:coreProperties>
</file>